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94" r:id="rId2"/>
    <p:sldId id="542" r:id="rId3"/>
    <p:sldId id="418" r:id="rId4"/>
    <p:sldId id="448" r:id="rId5"/>
    <p:sldId id="446" r:id="rId6"/>
    <p:sldId id="540" r:id="rId7"/>
    <p:sldId id="543" r:id="rId8"/>
    <p:sldId id="527" r:id="rId9"/>
    <p:sldId id="406" r:id="rId10"/>
    <p:sldId id="450" r:id="rId11"/>
    <p:sldId id="451" r:id="rId12"/>
    <p:sldId id="528" r:id="rId13"/>
    <p:sldId id="513" r:id="rId14"/>
    <p:sldId id="417" r:id="rId15"/>
    <p:sldId id="459" r:id="rId16"/>
    <p:sldId id="544" r:id="rId17"/>
    <p:sldId id="435" r:id="rId18"/>
    <p:sldId id="545" r:id="rId19"/>
    <p:sldId id="491" r:id="rId20"/>
    <p:sldId id="438" r:id="rId21"/>
    <p:sldId id="286" r:id="rId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C162C277-E94A-4975-806B-8EA5B7BB9A68}">
          <p14:sldIdLst>
            <p14:sldId id="494"/>
            <p14:sldId id="542"/>
            <p14:sldId id="418"/>
            <p14:sldId id="448"/>
            <p14:sldId id="446"/>
            <p14:sldId id="540"/>
            <p14:sldId id="543"/>
            <p14:sldId id="527"/>
            <p14:sldId id="406"/>
            <p14:sldId id="450"/>
            <p14:sldId id="451"/>
            <p14:sldId id="528"/>
            <p14:sldId id="513"/>
            <p14:sldId id="417"/>
            <p14:sldId id="459"/>
            <p14:sldId id="544"/>
            <p14:sldId id="435"/>
            <p14:sldId id="545"/>
            <p14:sldId id="491"/>
            <p14:sldId id="438"/>
            <p14:sldId id="2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nga" initials="ln" lastIdx="21" clrIdx="0">
    <p:extLst>
      <p:ext uri="{19B8F6BF-5375-455C-9EA6-DF929625EA0E}">
        <p15:presenceInfo xmlns:p15="http://schemas.microsoft.com/office/powerpoint/2012/main" userId="d48725393f5f37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00"/>
    <a:srgbClr val="FFFFFF"/>
    <a:srgbClr val="FFCC99"/>
    <a:srgbClr val="357DA9"/>
    <a:srgbClr val="8F2587"/>
    <a:srgbClr val="CB35C0"/>
    <a:srgbClr val="329A2A"/>
    <a:srgbClr val="12461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16" autoAdjust="0"/>
  </p:normalViewPr>
  <p:slideViewPr>
    <p:cSldViewPr>
      <p:cViewPr varScale="1">
        <p:scale>
          <a:sx n="69" d="100"/>
          <a:sy n="69" d="100"/>
        </p:scale>
        <p:origin x="66"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BAAA7-3293-48F5-81C6-B30C2499E03C}"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4BFA084D-B510-474A-A20B-AE004F5EFB73}">
      <dgm:prSet phldrT="[Text]" custT="1"/>
      <dgm:spPr/>
      <dgm:t>
        <a:bodyPr/>
        <a:lstStyle/>
        <a:p>
          <a:r>
            <a:rPr lang="en-US" sz="2200" b="1">
              <a:solidFill>
                <a:srgbClr val="000000"/>
              </a:solidFill>
              <a:latin typeface="Arial" pitchFamily="34" charset="0"/>
              <a:cs typeface="Arial" pitchFamily="34" charset="0"/>
            </a:rPr>
            <a:t>Giới thiệu Dự </a:t>
          </a:r>
          <a:r>
            <a:rPr lang="en-US" sz="2200" b="1" dirty="0" err="1">
              <a:solidFill>
                <a:srgbClr val="000000"/>
              </a:solidFill>
              <a:latin typeface="Arial" pitchFamily="34" charset="0"/>
              <a:cs typeface="Arial" pitchFamily="34" charset="0"/>
            </a:rPr>
            <a:t>án</a:t>
          </a:r>
          <a:endParaRPr lang="en-US" sz="2200" b="1" dirty="0">
            <a:solidFill>
              <a:srgbClr val="000000"/>
            </a:solidFill>
            <a:latin typeface="Arial" pitchFamily="34" charset="0"/>
            <a:cs typeface="Arial" pitchFamily="34" charset="0"/>
          </a:endParaRPr>
        </a:p>
      </dgm:t>
    </dgm:pt>
    <dgm:pt modelId="{85663FD9-D253-49DC-94BE-ABE034ABF2C0}" type="parTrans" cxnId="{C274781D-D3C7-40FB-9699-4369E8C0228E}">
      <dgm:prSet/>
      <dgm:spPr/>
      <dgm:t>
        <a:bodyPr/>
        <a:lstStyle/>
        <a:p>
          <a:endParaRPr lang="en-US" sz="1800" b="0">
            <a:latin typeface="Calibri "/>
          </a:endParaRPr>
        </a:p>
      </dgm:t>
    </dgm:pt>
    <dgm:pt modelId="{67577746-BA06-42EB-B693-F4B27E681C99}" type="sibTrans" cxnId="{C274781D-D3C7-40FB-9699-4369E8C0228E}">
      <dgm:prSet/>
      <dgm:spPr/>
      <dgm:t>
        <a:bodyPr/>
        <a:lstStyle/>
        <a:p>
          <a:endParaRPr lang="en-US" sz="1800" b="0">
            <a:latin typeface="Calibri "/>
          </a:endParaRPr>
        </a:p>
      </dgm:t>
    </dgm:pt>
    <dgm:pt modelId="{3B44FDB8-55EB-4FE2-B31E-BC8C3845976D}">
      <dgm:prSet phldrT="[Text]" custT="1"/>
      <dgm:spPr/>
      <dgm:t>
        <a:bodyPr/>
        <a:lstStyle/>
        <a:p>
          <a:r>
            <a:rPr lang="en-US" sz="2200" b="1">
              <a:solidFill>
                <a:srgbClr val="000000"/>
              </a:solidFill>
              <a:latin typeface="Arial" pitchFamily="34" charset="0"/>
              <a:cs typeface="Arial" pitchFamily="34" charset="0"/>
            </a:rPr>
            <a:t>Các văn bản pháp lý khác</a:t>
          </a:r>
          <a:endParaRPr lang="en-US" sz="2200" b="1" dirty="0">
            <a:solidFill>
              <a:srgbClr val="000000"/>
            </a:solidFill>
            <a:latin typeface="Arial" pitchFamily="34" charset="0"/>
            <a:cs typeface="Arial" pitchFamily="34" charset="0"/>
          </a:endParaRPr>
        </a:p>
      </dgm:t>
    </dgm:pt>
    <dgm:pt modelId="{93480025-379F-4E1D-857D-8633B70ED287}" type="parTrans" cxnId="{1954FC4A-ADC1-44BD-961D-D7CD22F1709E}">
      <dgm:prSet/>
      <dgm:spPr/>
      <dgm:t>
        <a:bodyPr/>
        <a:lstStyle/>
        <a:p>
          <a:endParaRPr lang="en-US" sz="1800" b="0">
            <a:latin typeface="Calibri "/>
          </a:endParaRPr>
        </a:p>
      </dgm:t>
    </dgm:pt>
    <dgm:pt modelId="{4B6F1FEC-BBF2-44C9-9899-83AB6D3FE3A7}" type="sibTrans" cxnId="{1954FC4A-ADC1-44BD-961D-D7CD22F1709E}">
      <dgm:prSet/>
      <dgm:spPr/>
      <dgm:t>
        <a:bodyPr/>
        <a:lstStyle/>
        <a:p>
          <a:endParaRPr lang="en-US" sz="1800" b="0">
            <a:latin typeface="Calibri "/>
          </a:endParaRPr>
        </a:p>
      </dgm:t>
    </dgm:pt>
    <dgm:pt modelId="{2EA97F81-B7CB-404E-9499-59BBEA1F5C16}">
      <dgm:prSet phldrT="[Text]" custT="1"/>
      <dgm:spPr/>
      <dgm:t>
        <a:bodyPr/>
        <a:lstStyle/>
        <a:p>
          <a:r>
            <a:rPr lang="en-US" sz="2200" b="1">
              <a:solidFill>
                <a:srgbClr val="000000"/>
              </a:solidFill>
              <a:latin typeface="Arial" pitchFamily="34" charset="0"/>
              <a:cs typeface="Arial" pitchFamily="34" charset="0"/>
            </a:rPr>
            <a:t>Hồ s</a:t>
          </a:r>
          <a:r>
            <a:rPr lang="vi-VN" sz="2200" b="1">
              <a:solidFill>
                <a:srgbClr val="000000"/>
              </a:solidFill>
              <a:latin typeface="Arial" pitchFamily="34" charset="0"/>
              <a:cs typeface="Arial" pitchFamily="34" charset="0"/>
            </a:rPr>
            <a:t>ơ</a:t>
          </a:r>
          <a:r>
            <a:rPr lang="en-US" sz="2200" b="1">
              <a:solidFill>
                <a:srgbClr val="000000"/>
              </a:solidFill>
              <a:latin typeface="Arial" pitchFamily="34" charset="0"/>
              <a:cs typeface="Arial" pitchFamily="34" charset="0"/>
            </a:rPr>
            <a:t> liên quan đền bù, giải phóng mặt bằng</a:t>
          </a:r>
          <a:endParaRPr lang="en-US" sz="2200" b="1" dirty="0">
            <a:solidFill>
              <a:srgbClr val="000000"/>
            </a:solidFill>
            <a:latin typeface="Arial" pitchFamily="34" charset="0"/>
            <a:cs typeface="Arial" pitchFamily="34" charset="0"/>
          </a:endParaRPr>
        </a:p>
      </dgm:t>
    </dgm:pt>
    <dgm:pt modelId="{70B9CE49-C016-4E97-85AA-FBF4DE79FB55}" type="parTrans" cxnId="{97A3B959-DFE2-4B93-8305-B08426AD99B2}">
      <dgm:prSet/>
      <dgm:spPr/>
      <dgm:t>
        <a:bodyPr/>
        <a:lstStyle/>
        <a:p>
          <a:endParaRPr lang="en-US" sz="1800" b="0">
            <a:latin typeface="Calibri "/>
          </a:endParaRPr>
        </a:p>
      </dgm:t>
    </dgm:pt>
    <dgm:pt modelId="{A68D3C62-4C29-4B9D-BDA5-1DEB60B67CED}" type="sibTrans" cxnId="{97A3B959-DFE2-4B93-8305-B08426AD99B2}">
      <dgm:prSet/>
      <dgm:spPr/>
      <dgm:t>
        <a:bodyPr/>
        <a:lstStyle/>
        <a:p>
          <a:endParaRPr lang="en-US" sz="1800" b="0">
            <a:latin typeface="Calibri "/>
          </a:endParaRPr>
        </a:p>
      </dgm:t>
    </dgm:pt>
    <dgm:pt modelId="{E872ABEC-DCF5-42F7-9792-C69922345C0C}">
      <dgm:prSet custT="1"/>
      <dgm:spPr/>
      <dgm:t>
        <a:bodyPr/>
        <a:lstStyle/>
        <a:p>
          <a:r>
            <a:rPr lang="en-US" sz="2200" b="1">
              <a:solidFill>
                <a:srgbClr val="000000"/>
              </a:solidFill>
              <a:latin typeface="Arial" pitchFamily="34" charset="0"/>
              <a:cs typeface="Arial" pitchFamily="34" charset="0"/>
            </a:rPr>
            <a:t>Các văn bản pháp lý Dự án</a:t>
          </a:r>
          <a:endParaRPr lang="en-US" sz="2200" b="1" dirty="0">
            <a:solidFill>
              <a:srgbClr val="000000"/>
            </a:solidFill>
            <a:latin typeface="Arial" pitchFamily="34" charset="0"/>
            <a:cs typeface="Arial" pitchFamily="34" charset="0"/>
          </a:endParaRPr>
        </a:p>
      </dgm:t>
    </dgm:pt>
    <dgm:pt modelId="{CB637951-4A9A-4B4E-89B7-50FBE18A7B89}" type="parTrans" cxnId="{0BBF5CFC-BB40-4B89-AE4A-F49BD1BFB84D}">
      <dgm:prSet/>
      <dgm:spPr/>
      <dgm:t>
        <a:bodyPr/>
        <a:lstStyle/>
        <a:p>
          <a:endParaRPr lang="en-US" sz="1800" b="0">
            <a:latin typeface="Calibri "/>
          </a:endParaRPr>
        </a:p>
      </dgm:t>
    </dgm:pt>
    <dgm:pt modelId="{0AF9EE89-8061-4732-995C-22DE1B95A1DC}" type="sibTrans" cxnId="{0BBF5CFC-BB40-4B89-AE4A-F49BD1BFB84D}">
      <dgm:prSet/>
      <dgm:spPr/>
      <dgm:t>
        <a:bodyPr/>
        <a:lstStyle/>
        <a:p>
          <a:endParaRPr lang="en-US" sz="1800" b="0">
            <a:latin typeface="Calibri "/>
          </a:endParaRPr>
        </a:p>
      </dgm:t>
    </dgm:pt>
    <dgm:pt modelId="{F08538C3-A74C-4174-BBAB-F4F82CA87D21}">
      <dgm:prSet custT="1"/>
      <dgm:spPr/>
      <dgm:t>
        <a:bodyPr/>
        <a:lstStyle/>
        <a:p>
          <a:r>
            <a:rPr lang="en-US" sz="2200" b="1">
              <a:solidFill>
                <a:srgbClr val="000000"/>
              </a:solidFill>
              <a:latin typeface="Arial" pitchFamily="34" charset="0"/>
              <a:cs typeface="Arial" pitchFamily="34" charset="0"/>
            </a:rPr>
            <a:t>Mô tả dự án</a:t>
          </a:r>
          <a:endParaRPr lang="en-US" sz="2200" b="1" dirty="0">
            <a:solidFill>
              <a:srgbClr val="000000"/>
            </a:solidFill>
            <a:latin typeface="Arial" pitchFamily="34" charset="0"/>
            <a:cs typeface="Arial" pitchFamily="34" charset="0"/>
          </a:endParaRPr>
        </a:p>
      </dgm:t>
    </dgm:pt>
    <dgm:pt modelId="{D629C308-75C2-437A-AD46-3AAA6EAFD6A7}" type="parTrans" cxnId="{71DD5472-ADF3-4360-956A-15E66FC61E80}">
      <dgm:prSet/>
      <dgm:spPr/>
      <dgm:t>
        <a:bodyPr/>
        <a:lstStyle/>
        <a:p>
          <a:endParaRPr lang="en-US" sz="1800" b="0">
            <a:latin typeface="Calibri "/>
          </a:endParaRPr>
        </a:p>
      </dgm:t>
    </dgm:pt>
    <dgm:pt modelId="{1C079FE3-1821-425F-BC9A-FF9405EC92C3}" type="sibTrans" cxnId="{71DD5472-ADF3-4360-956A-15E66FC61E80}">
      <dgm:prSet/>
      <dgm:spPr/>
      <dgm:t>
        <a:bodyPr/>
        <a:lstStyle/>
        <a:p>
          <a:endParaRPr lang="en-US" sz="1800" b="0">
            <a:latin typeface="Calibri "/>
          </a:endParaRPr>
        </a:p>
      </dgm:t>
    </dgm:pt>
    <dgm:pt modelId="{00F80A38-9874-4341-8223-8BDD890E8843}">
      <dgm:prSet custT="1"/>
      <dgm:spPr/>
      <dgm:t>
        <a:bodyPr/>
        <a:lstStyle/>
        <a:p>
          <a:r>
            <a:rPr lang="en-GB" sz="2200" b="1" dirty="0" err="1">
              <a:solidFill>
                <a:srgbClr val="000000"/>
              </a:solidFill>
              <a:latin typeface="Arial" pitchFamily="34" charset="0"/>
              <a:cs typeface="Arial" pitchFamily="34" charset="0"/>
            </a:rPr>
            <a:t>Kết</a:t>
          </a:r>
          <a:r>
            <a:rPr lang="en-GB" sz="2200" b="1" dirty="0">
              <a:solidFill>
                <a:srgbClr val="000000"/>
              </a:solidFill>
              <a:latin typeface="Arial" pitchFamily="34" charset="0"/>
              <a:cs typeface="Arial" pitchFamily="34" charset="0"/>
            </a:rPr>
            <a:t> </a:t>
          </a:r>
          <a:r>
            <a:rPr lang="en-GB" sz="2200" b="1" dirty="0" err="1">
              <a:solidFill>
                <a:srgbClr val="000000"/>
              </a:solidFill>
              <a:latin typeface="Arial" pitchFamily="34" charset="0"/>
              <a:cs typeface="Arial" pitchFamily="34" charset="0"/>
            </a:rPr>
            <a:t>luận</a:t>
          </a:r>
          <a:r>
            <a:rPr lang="en-GB" sz="2200" b="1" dirty="0">
              <a:solidFill>
                <a:srgbClr val="000000"/>
              </a:solidFill>
              <a:latin typeface="Arial" pitchFamily="34" charset="0"/>
              <a:cs typeface="Arial" pitchFamily="34" charset="0"/>
            </a:rPr>
            <a:t>, </a:t>
          </a:r>
          <a:r>
            <a:rPr lang="en-GB" sz="2200" b="1" dirty="0" err="1">
              <a:solidFill>
                <a:srgbClr val="000000"/>
              </a:solidFill>
              <a:latin typeface="Arial" pitchFamily="34" charset="0"/>
              <a:cs typeface="Arial" pitchFamily="34" charset="0"/>
            </a:rPr>
            <a:t>kiến</a:t>
          </a:r>
          <a:r>
            <a:rPr lang="en-GB" sz="2200" b="1" dirty="0">
              <a:solidFill>
                <a:srgbClr val="000000"/>
              </a:solidFill>
              <a:latin typeface="Arial" pitchFamily="34" charset="0"/>
              <a:cs typeface="Arial" pitchFamily="34" charset="0"/>
            </a:rPr>
            <a:t> </a:t>
          </a:r>
          <a:r>
            <a:rPr lang="en-GB" sz="2200" b="1" dirty="0" err="1">
              <a:solidFill>
                <a:srgbClr val="000000"/>
              </a:solidFill>
              <a:latin typeface="Arial" pitchFamily="34" charset="0"/>
              <a:cs typeface="Arial" pitchFamily="34" charset="0"/>
            </a:rPr>
            <a:t>nghị</a:t>
          </a:r>
          <a:endParaRPr lang="en-US" sz="2200" b="1" dirty="0">
            <a:solidFill>
              <a:srgbClr val="000000"/>
            </a:solidFill>
            <a:latin typeface="Arial" pitchFamily="34" charset="0"/>
            <a:cs typeface="Arial" pitchFamily="34" charset="0"/>
          </a:endParaRPr>
        </a:p>
      </dgm:t>
    </dgm:pt>
    <dgm:pt modelId="{A4DA2727-87FA-4059-8509-00B8AB3B908C}" type="parTrans" cxnId="{ABDCD84C-1945-487A-8414-018F6B31715C}">
      <dgm:prSet/>
      <dgm:spPr/>
      <dgm:t>
        <a:bodyPr/>
        <a:lstStyle/>
        <a:p>
          <a:endParaRPr lang="en-US"/>
        </a:p>
      </dgm:t>
    </dgm:pt>
    <dgm:pt modelId="{CA984095-D2BF-4D51-9AA8-43550AEC7ACE}" type="sibTrans" cxnId="{ABDCD84C-1945-487A-8414-018F6B31715C}">
      <dgm:prSet/>
      <dgm:spPr/>
      <dgm:t>
        <a:bodyPr/>
        <a:lstStyle/>
        <a:p>
          <a:endParaRPr lang="en-US"/>
        </a:p>
      </dgm:t>
    </dgm:pt>
    <dgm:pt modelId="{7D4E4E18-1FBE-4868-B864-DE8CC8B20109}" type="pres">
      <dgm:prSet presAssocID="{7A1BAAA7-3293-48F5-81C6-B30C2499E03C}" presName="Name0" presStyleCnt="0">
        <dgm:presLayoutVars>
          <dgm:chMax val="7"/>
          <dgm:chPref val="7"/>
          <dgm:dir/>
        </dgm:presLayoutVars>
      </dgm:prSet>
      <dgm:spPr/>
      <dgm:t>
        <a:bodyPr/>
        <a:lstStyle/>
        <a:p>
          <a:endParaRPr lang="en-US"/>
        </a:p>
      </dgm:t>
    </dgm:pt>
    <dgm:pt modelId="{B1179073-E4E2-4C81-B273-1FA845BD2485}" type="pres">
      <dgm:prSet presAssocID="{7A1BAAA7-3293-48F5-81C6-B30C2499E03C}" presName="Name1" presStyleCnt="0"/>
      <dgm:spPr/>
    </dgm:pt>
    <dgm:pt modelId="{2920B37B-32FE-44E5-8C73-587F249D9125}" type="pres">
      <dgm:prSet presAssocID="{7A1BAAA7-3293-48F5-81C6-B30C2499E03C}" presName="cycle" presStyleCnt="0"/>
      <dgm:spPr/>
    </dgm:pt>
    <dgm:pt modelId="{3236FC1A-C82D-47B7-8176-E268BCA9E024}" type="pres">
      <dgm:prSet presAssocID="{7A1BAAA7-3293-48F5-81C6-B30C2499E03C}" presName="srcNode" presStyleLbl="node1" presStyleIdx="0" presStyleCnt="6"/>
      <dgm:spPr/>
    </dgm:pt>
    <dgm:pt modelId="{11C1DA93-36EB-4EB0-9466-793A8E39D795}" type="pres">
      <dgm:prSet presAssocID="{7A1BAAA7-3293-48F5-81C6-B30C2499E03C}" presName="conn" presStyleLbl="parChTrans1D2" presStyleIdx="0" presStyleCnt="1"/>
      <dgm:spPr/>
      <dgm:t>
        <a:bodyPr/>
        <a:lstStyle/>
        <a:p>
          <a:endParaRPr lang="en-US"/>
        </a:p>
      </dgm:t>
    </dgm:pt>
    <dgm:pt modelId="{45897ABA-15AF-40B5-94E7-7D7051828BB2}" type="pres">
      <dgm:prSet presAssocID="{7A1BAAA7-3293-48F5-81C6-B30C2499E03C}" presName="extraNode" presStyleLbl="node1" presStyleIdx="0" presStyleCnt="6"/>
      <dgm:spPr/>
    </dgm:pt>
    <dgm:pt modelId="{0AE9171D-3660-4C39-A230-93E1D1C97DCE}" type="pres">
      <dgm:prSet presAssocID="{7A1BAAA7-3293-48F5-81C6-B30C2499E03C}" presName="dstNode" presStyleLbl="node1" presStyleIdx="0" presStyleCnt="6"/>
      <dgm:spPr/>
    </dgm:pt>
    <dgm:pt modelId="{77DF8E99-93C1-49F9-B821-5BC3ED344FC8}" type="pres">
      <dgm:prSet presAssocID="{4BFA084D-B510-474A-A20B-AE004F5EFB73}" presName="text_1" presStyleLbl="node1" presStyleIdx="0" presStyleCnt="6" custLinFactNeighborY="-14719">
        <dgm:presLayoutVars>
          <dgm:bulletEnabled val="1"/>
        </dgm:presLayoutVars>
      </dgm:prSet>
      <dgm:spPr/>
      <dgm:t>
        <a:bodyPr/>
        <a:lstStyle/>
        <a:p>
          <a:endParaRPr lang="en-US"/>
        </a:p>
      </dgm:t>
    </dgm:pt>
    <dgm:pt modelId="{B4AB1D04-E105-4163-84FF-A0DEBD1BA949}" type="pres">
      <dgm:prSet presAssocID="{4BFA084D-B510-474A-A20B-AE004F5EFB73}" presName="accent_1" presStyleCnt="0"/>
      <dgm:spPr/>
    </dgm:pt>
    <dgm:pt modelId="{EEA91D2E-26D6-4E1F-8143-9F55EF34DF55}" type="pres">
      <dgm:prSet presAssocID="{4BFA084D-B510-474A-A20B-AE004F5EFB73}" presName="accentRepeatNode" presStyleLbl="solidFgAcc1" presStyleIdx="0" presStyleCnt="6" custLinFactNeighborY="-12131"/>
      <dgm:spPr/>
    </dgm:pt>
    <dgm:pt modelId="{E918B21B-3AFC-420E-8DD3-2C69D1FABC06}" type="pres">
      <dgm:prSet presAssocID="{E872ABEC-DCF5-42F7-9792-C69922345C0C}" presName="text_2" presStyleLbl="node1" presStyleIdx="1" presStyleCnt="6" custScaleY="105334" custLinFactNeighborY="-6704">
        <dgm:presLayoutVars>
          <dgm:bulletEnabled val="1"/>
        </dgm:presLayoutVars>
      </dgm:prSet>
      <dgm:spPr/>
      <dgm:t>
        <a:bodyPr/>
        <a:lstStyle/>
        <a:p>
          <a:endParaRPr lang="en-US"/>
        </a:p>
      </dgm:t>
    </dgm:pt>
    <dgm:pt modelId="{04B56BC4-DA7F-4EE1-AD1A-39222D77EC79}" type="pres">
      <dgm:prSet presAssocID="{E872ABEC-DCF5-42F7-9792-C69922345C0C}" presName="accent_2" presStyleCnt="0"/>
      <dgm:spPr/>
    </dgm:pt>
    <dgm:pt modelId="{EEC37694-A0A6-4798-97EA-5576C29F2F13}" type="pres">
      <dgm:prSet presAssocID="{E872ABEC-DCF5-42F7-9792-C69922345C0C}" presName="accentRepeatNode" presStyleLbl="solidFgAcc1" presStyleIdx="1" presStyleCnt="6" custLinFactNeighborX="-22816" custLinFactNeighborY="-4300"/>
      <dgm:spPr/>
    </dgm:pt>
    <dgm:pt modelId="{FCAFEF26-594C-449E-A7C2-EC3E3B41881A}" type="pres">
      <dgm:prSet presAssocID="{F08538C3-A74C-4174-BBAB-F4F82CA87D21}" presName="text_3" presStyleLbl="node1" presStyleIdx="2" presStyleCnt="6" custScaleY="100574" custLinFactNeighborY="-3737">
        <dgm:presLayoutVars>
          <dgm:bulletEnabled val="1"/>
        </dgm:presLayoutVars>
      </dgm:prSet>
      <dgm:spPr/>
      <dgm:t>
        <a:bodyPr/>
        <a:lstStyle/>
        <a:p>
          <a:endParaRPr lang="en-US"/>
        </a:p>
      </dgm:t>
    </dgm:pt>
    <dgm:pt modelId="{A940FD9E-239D-4B43-A047-8497C15A2450}" type="pres">
      <dgm:prSet presAssocID="{F08538C3-A74C-4174-BBAB-F4F82CA87D21}" presName="accent_3" presStyleCnt="0"/>
      <dgm:spPr/>
    </dgm:pt>
    <dgm:pt modelId="{40ABFD9D-24DB-489E-B27F-1DB1F2DBAE0D}" type="pres">
      <dgm:prSet presAssocID="{F08538C3-A74C-4174-BBAB-F4F82CA87D21}" presName="accentRepeatNode" presStyleLbl="solidFgAcc1" presStyleIdx="2" presStyleCnt="6" custLinFactNeighborX="-4683" custLinFactNeighborY="-3574"/>
      <dgm:spPr/>
    </dgm:pt>
    <dgm:pt modelId="{491227C4-0C49-4DB1-B273-25D715F5380B}" type="pres">
      <dgm:prSet presAssocID="{3B44FDB8-55EB-4FE2-B31E-BC8C3845976D}" presName="text_4" presStyleLbl="node1" presStyleIdx="3" presStyleCnt="6" custLinFactNeighborY="-11525">
        <dgm:presLayoutVars>
          <dgm:bulletEnabled val="1"/>
        </dgm:presLayoutVars>
      </dgm:prSet>
      <dgm:spPr/>
      <dgm:t>
        <a:bodyPr/>
        <a:lstStyle/>
        <a:p>
          <a:endParaRPr lang="en-US"/>
        </a:p>
      </dgm:t>
    </dgm:pt>
    <dgm:pt modelId="{E5DDC26E-8E52-484B-8A73-08A4163B933D}" type="pres">
      <dgm:prSet presAssocID="{3B44FDB8-55EB-4FE2-B31E-BC8C3845976D}" presName="accent_4" presStyleCnt="0"/>
      <dgm:spPr/>
    </dgm:pt>
    <dgm:pt modelId="{F5EDAE3E-4F37-418B-981F-4685E424D468}" type="pres">
      <dgm:prSet presAssocID="{3B44FDB8-55EB-4FE2-B31E-BC8C3845976D}" presName="accentRepeatNode" presStyleLbl="solidFgAcc1" presStyleIdx="3" presStyleCnt="6" custLinFactNeighborX="9225" custLinFactNeighborY="-9575"/>
      <dgm:spPr/>
    </dgm:pt>
    <dgm:pt modelId="{99629B72-D6E0-401E-9AEE-42633F759FDE}" type="pres">
      <dgm:prSet presAssocID="{2EA97F81-B7CB-404E-9499-59BBEA1F5C16}" presName="text_5" presStyleLbl="node1" presStyleIdx="4" presStyleCnt="6" custLinFactNeighborY="-6177">
        <dgm:presLayoutVars>
          <dgm:bulletEnabled val="1"/>
        </dgm:presLayoutVars>
      </dgm:prSet>
      <dgm:spPr/>
      <dgm:t>
        <a:bodyPr/>
        <a:lstStyle/>
        <a:p>
          <a:endParaRPr lang="en-US"/>
        </a:p>
      </dgm:t>
    </dgm:pt>
    <dgm:pt modelId="{95CDAF7F-6297-445F-A46F-FCF2FFD182FE}" type="pres">
      <dgm:prSet presAssocID="{2EA97F81-B7CB-404E-9499-59BBEA1F5C16}" presName="accent_5" presStyleCnt="0"/>
      <dgm:spPr/>
    </dgm:pt>
    <dgm:pt modelId="{7BA39A12-BC50-4818-A601-EFC416640379}" type="pres">
      <dgm:prSet presAssocID="{2EA97F81-B7CB-404E-9499-59BBEA1F5C16}" presName="accentRepeatNode" presStyleLbl="solidFgAcc1" presStyleIdx="4" presStyleCnt="6" custLinFactNeighborX="8250" custLinFactNeighborY="-5297"/>
      <dgm:spPr/>
    </dgm:pt>
    <dgm:pt modelId="{50E245F7-8638-4B49-B25C-9F9FCBCD4118}" type="pres">
      <dgm:prSet presAssocID="{00F80A38-9874-4341-8223-8BDD890E8843}" presName="text_6" presStyleLbl="node1" presStyleIdx="5" presStyleCnt="6" custLinFactNeighborY="-13774">
        <dgm:presLayoutVars>
          <dgm:bulletEnabled val="1"/>
        </dgm:presLayoutVars>
      </dgm:prSet>
      <dgm:spPr/>
      <dgm:t>
        <a:bodyPr/>
        <a:lstStyle/>
        <a:p>
          <a:endParaRPr lang="en-US"/>
        </a:p>
      </dgm:t>
    </dgm:pt>
    <dgm:pt modelId="{BB26DD54-4785-492D-B534-F3BC93C31435}" type="pres">
      <dgm:prSet presAssocID="{00F80A38-9874-4341-8223-8BDD890E8843}" presName="accent_6" presStyleCnt="0"/>
      <dgm:spPr/>
    </dgm:pt>
    <dgm:pt modelId="{831A6D7B-612A-4789-A361-F7F0E4186D4A}" type="pres">
      <dgm:prSet presAssocID="{00F80A38-9874-4341-8223-8BDD890E8843}" presName="accentRepeatNode" presStyleLbl="solidFgAcc1" presStyleIdx="5" presStyleCnt="6" custLinFactNeighborY="-11374"/>
      <dgm:spPr/>
    </dgm:pt>
  </dgm:ptLst>
  <dgm:cxnLst>
    <dgm:cxn modelId="{AEC55240-74CF-4DAD-A0E7-C017B1071994}" type="presOf" srcId="{3B44FDB8-55EB-4FE2-B31E-BC8C3845976D}" destId="{491227C4-0C49-4DB1-B273-25D715F5380B}" srcOrd="0" destOrd="0" presId="urn:microsoft.com/office/officeart/2008/layout/VerticalCurvedList"/>
    <dgm:cxn modelId="{16297CEA-81C6-4196-B01E-045A49528721}" type="presOf" srcId="{00F80A38-9874-4341-8223-8BDD890E8843}" destId="{50E245F7-8638-4B49-B25C-9F9FCBCD4118}" srcOrd="0" destOrd="0" presId="urn:microsoft.com/office/officeart/2008/layout/VerticalCurvedList"/>
    <dgm:cxn modelId="{71DD5472-ADF3-4360-956A-15E66FC61E80}" srcId="{7A1BAAA7-3293-48F5-81C6-B30C2499E03C}" destId="{F08538C3-A74C-4174-BBAB-F4F82CA87D21}" srcOrd="2" destOrd="0" parTransId="{D629C308-75C2-437A-AD46-3AAA6EAFD6A7}" sibTransId="{1C079FE3-1821-425F-BC9A-FF9405EC92C3}"/>
    <dgm:cxn modelId="{6C788DB9-0EB5-45CC-AAAC-D0CD78501FCD}" type="presOf" srcId="{67577746-BA06-42EB-B693-F4B27E681C99}" destId="{11C1DA93-36EB-4EB0-9466-793A8E39D795}" srcOrd="0" destOrd="0" presId="urn:microsoft.com/office/officeart/2008/layout/VerticalCurvedList"/>
    <dgm:cxn modelId="{0BBF5CFC-BB40-4B89-AE4A-F49BD1BFB84D}" srcId="{7A1BAAA7-3293-48F5-81C6-B30C2499E03C}" destId="{E872ABEC-DCF5-42F7-9792-C69922345C0C}" srcOrd="1" destOrd="0" parTransId="{CB637951-4A9A-4B4E-89B7-50FBE18A7B89}" sibTransId="{0AF9EE89-8061-4732-995C-22DE1B95A1DC}"/>
    <dgm:cxn modelId="{87E6A9D4-DB16-4F22-965B-AFC880B8F34B}" type="presOf" srcId="{F08538C3-A74C-4174-BBAB-F4F82CA87D21}" destId="{FCAFEF26-594C-449E-A7C2-EC3E3B41881A}" srcOrd="0" destOrd="0" presId="urn:microsoft.com/office/officeart/2008/layout/VerticalCurvedList"/>
    <dgm:cxn modelId="{D27674B7-21F7-437E-8976-A86D0B83AC56}" type="presOf" srcId="{7A1BAAA7-3293-48F5-81C6-B30C2499E03C}" destId="{7D4E4E18-1FBE-4868-B864-DE8CC8B20109}" srcOrd="0" destOrd="0" presId="urn:microsoft.com/office/officeart/2008/layout/VerticalCurvedList"/>
    <dgm:cxn modelId="{3A223145-B179-47A8-AC9A-012A4C202F25}" type="presOf" srcId="{4BFA084D-B510-474A-A20B-AE004F5EFB73}" destId="{77DF8E99-93C1-49F9-B821-5BC3ED344FC8}" srcOrd="0" destOrd="0" presId="urn:microsoft.com/office/officeart/2008/layout/VerticalCurvedList"/>
    <dgm:cxn modelId="{C274781D-D3C7-40FB-9699-4369E8C0228E}" srcId="{7A1BAAA7-3293-48F5-81C6-B30C2499E03C}" destId="{4BFA084D-B510-474A-A20B-AE004F5EFB73}" srcOrd="0" destOrd="0" parTransId="{85663FD9-D253-49DC-94BE-ABE034ABF2C0}" sibTransId="{67577746-BA06-42EB-B693-F4B27E681C99}"/>
    <dgm:cxn modelId="{97A3B959-DFE2-4B93-8305-B08426AD99B2}" srcId="{7A1BAAA7-3293-48F5-81C6-B30C2499E03C}" destId="{2EA97F81-B7CB-404E-9499-59BBEA1F5C16}" srcOrd="4" destOrd="0" parTransId="{70B9CE49-C016-4E97-85AA-FBF4DE79FB55}" sibTransId="{A68D3C62-4C29-4B9D-BDA5-1DEB60B67CED}"/>
    <dgm:cxn modelId="{1954FC4A-ADC1-44BD-961D-D7CD22F1709E}" srcId="{7A1BAAA7-3293-48F5-81C6-B30C2499E03C}" destId="{3B44FDB8-55EB-4FE2-B31E-BC8C3845976D}" srcOrd="3" destOrd="0" parTransId="{93480025-379F-4E1D-857D-8633B70ED287}" sibTransId="{4B6F1FEC-BBF2-44C9-9899-83AB6D3FE3A7}"/>
    <dgm:cxn modelId="{89A3E78A-CAFF-449E-8459-04822CC1E290}" type="presOf" srcId="{2EA97F81-B7CB-404E-9499-59BBEA1F5C16}" destId="{99629B72-D6E0-401E-9AEE-42633F759FDE}" srcOrd="0" destOrd="0" presId="urn:microsoft.com/office/officeart/2008/layout/VerticalCurvedList"/>
    <dgm:cxn modelId="{ABDCD84C-1945-487A-8414-018F6B31715C}" srcId="{7A1BAAA7-3293-48F5-81C6-B30C2499E03C}" destId="{00F80A38-9874-4341-8223-8BDD890E8843}" srcOrd="5" destOrd="0" parTransId="{A4DA2727-87FA-4059-8509-00B8AB3B908C}" sibTransId="{CA984095-D2BF-4D51-9AA8-43550AEC7ACE}"/>
    <dgm:cxn modelId="{45627D7C-4836-48D3-BE61-CB715196EE3D}" type="presOf" srcId="{E872ABEC-DCF5-42F7-9792-C69922345C0C}" destId="{E918B21B-3AFC-420E-8DD3-2C69D1FABC06}" srcOrd="0" destOrd="0" presId="urn:microsoft.com/office/officeart/2008/layout/VerticalCurvedList"/>
    <dgm:cxn modelId="{064FC02B-E783-46BD-AEEA-EC1DC475FDCD}" type="presParOf" srcId="{7D4E4E18-1FBE-4868-B864-DE8CC8B20109}" destId="{B1179073-E4E2-4C81-B273-1FA845BD2485}" srcOrd="0" destOrd="0" presId="urn:microsoft.com/office/officeart/2008/layout/VerticalCurvedList"/>
    <dgm:cxn modelId="{AA9F261B-0C18-4483-8BE4-30213BFCB0E5}" type="presParOf" srcId="{B1179073-E4E2-4C81-B273-1FA845BD2485}" destId="{2920B37B-32FE-44E5-8C73-587F249D9125}" srcOrd="0" destOrd="0" presId="urn:microsoft.com/office/officeart/2008/layout/VerticalCurvedList"/>
    <dgm:cxn modelId="{101B6907-EA78-42DC-977B-AE54C4F53AB9}" type="presParOf" srcId="{2920B37B-32FE-44E5-8C73-587F249D9125}" destId="{3236FC1A-C82D-47B7-8176-E268BCA9E024}" srcOrd="0" destOrd="0" presId="urn:microsoft.com/office/officeart/2008/layout/VerticalCurvedList"/>
    <dgm:cxn modelId="{CC7211F4-F278-4911-8D52-0A044FB1061F}" type="presParOf" srcId="{2920B37B-32FE-44E5-8C73-587F249D9125}" destId="{11C1DA93-36EB-4EB0-9466-793A8E39D795}" srcOrd="1" destOrd="0" presId="urn:microsoft.com/office/officeart/2008/layout/VerticalCurvedList"/>
    <dgm:cxn modelId="{6F84FCBA-8C1A-41E1-B55C-1AFA488AF330}" type="presParOf" srcId="{2920B37B-32FE-44E5-8C73-587F249D9125}" destId="{45897ABA-15AF-40B5-94E7-7D7051828BB2}" srcOrd="2" destOrd="0" presId="urn:microsoft.com/office/officeart/2008/layout/VerticalCurvedList"/>
    <dgm:cxn modelId="{8A18136E-83AF-47E3-AD31-0C781E5FA9D4}" type="presParOf" srcId="{2920B37B-32FE-44E5-8C73-587F249D9125}" destId="{0AE9171D-3660-4C39-A230-93E1D1C97DCE}" srcOrd="3" destOrd="0" presId="urn:microsoft.com/office/officeart/2008/layout/VerticalCurvedList"/>
    <dgm:cxn modelId="{C53CBD6B-AFB4-4DE2-A596-3F6C4996245A}" type="presParOf" srcId="{B1179073-E4E2-4C81-B273-1FA845BD2485}" destId="{77DF8E99-93C1-49F9-B821-5BC3ED344FC8}" srcOrd="1" destOrd="0" presId="urn:microsoft.com/office/officeart/2008/layout/VerticalCurvedList"/>
    <dgm:cxn modelId="{B65D8275-C3DA-469C-9DE5-68C67818DF88}" type="presParOf" srcId="{B1179073-E4E2-4C81-B273-1FA845BD2485}" destId="{B4AB1D04-E105-4163-84FF-A0DEBD1BA949}" srcOrd="2" destOrd="0" presId="urn:microsoft.com/office/officeart/2008/layout/VerticalCurvedList"/>
    <dgm:cxn modelId="{49241FA5-B78B-48EB-AA29-795D9A8892CF}" type="presParOf" srcId="{B4AB1D04-E105-4163-84FF-A0DEBD1BA949}" destId="{EEA91D2E-26D6-4E1F-8143-9F55EF34DF55}" srcOrd="0" destOrd="0" presId="urn:microsoft.com/office/officeart/2008/layout/VerticalCurvedList"/>
    <dgm:cxn modelId="{07B92872-B574-4C5C-AC92-BCF48CD9082B}" type="presParOf" srcId="{B1179073-E4E2-4C81-B273-1FA845BD2485}" destId="{E918B21B-3AFC-420E-8DD3-2C69D1FABC06}" srcOrd="3" destOrd="0" presId="urn:microsoft.com/office/officeart/2008/layout/VerticalCurvedList"/>
    <dgm:cxn modelId="{91AECED3-49DC-4300-9346-1166D0B2CCC5}" type="presParOf" srcId="{B1179073-E4E2-4C81-B273-1FA845BD2485}" destId="{04B56BC4-DA7F-4EE1-AD1A-39222D77EC79}" srcOrd="4" destOrd="0" presId="urn:microsoft.com/office/officeart/2008/layout/VerticalCurvedList"/>
    <dgm:cxn modelId="{2C6CF35B-69FB-41F6-B0D3-BB320CAB8A24}" type="presParOf" srcId="{04B56BC4-DA7F-4EE1-AD1A-39222D77EC79}" destId="{EEC37694-A0A6-4798-97EA-5576C29F2F13}" srcOrd="0" destOrd="0" presId="urn:microsoft.com/office/officeart/2008/layout/VerticalCurvedList"/>
    <dgm:cxn modelId="{0FF63DA2-06E7-4DB4-8148-591326D69938}" type="presParOf" srcId="{B1179073-E4E2-4C81-B273-1FA845BD2485}" destId="{FCAFEF26-594C-449E-A7C2-EC3E3B41881A}" srcOrd="5" destOrd="0" presId="urn:microsoft.com/office/officeart/2008/layout/VerticalCurvedList"/>
    <dgm:cxn modelId="{C71AD961-8E3A-4831-9C36-B2DDBBA7736E}" type="presParOf" srcId="{B1179073-E4E2-4C81-B273-1FA845BD2485}" destId="{A940FD9E-239D-4B43-A047-8497C15A2450}" srcOrd="6" destOrd="0" presId="urn:microsoft.com/office/officeart/2008/layout/VerticalCurvedList"/>
    <dgm:cxn modelId="{7E7FEE7A-89AF-441E-820E-740853DE52CB}" type="presParOf" srcId="{A940FD9E-239D-4B43-A047-8497C15A2450}" destId="{40ABFD9D-24DB-489E-B27F-1DB1F2DBAE0D}" srcOrd="0" destOrd="0" presId="urn:microsoft.com/office/officeart/2008/layout/VerticalCurvedList"/>
    <dgm:cxn modelId="{42434DCD-A636-40D2-A486-299A328DA91F}" type="presParOf" srcId="{B1179073-E4E2-4C81-B273-1FA845BD2485}" destId="{491227C4-0C49-4DB1-B273-25D715F5380B}" srcOrd="7" destOrd="0" presId="urn:microsoft.com/office/officeart/2008/layout/VerticalCurvedList"/>
    <dgm:cxn modelId="{BBD50CE4-EF27-407E-9BB8-42B95BF065D0}" type="presParOf" srcId="{B1179073-E4E2-4C81-B273-1FA845BD2485}" destId="{E5DDC26E-8E52-484B-8A73-08A4163B933D}" srcOrd="8" destOrd="0" presId="urn:microsoft.com/office/officeart/2008/layout/VerticalCurvedList"/>
    <dgm:cxn modelId="{A5C70685-B6C0-485C-9CE5-B88809755BC4}" type="presParOf" srcId="{E5DDC26E-8E52-484B-8A73-08A4163B933D}" destId="{F5EDAE3E-4F37-418B-981F-4685E424D468}" srcOrd="0" destOrd="0" presId="urn:microsoft.com/office/officeart/2008/layout/VerticalCurvedList"/>
    <dgm:cxn modelId="{79295ABA-FF96-4D4A-BECB-1502F0FB4D7E}" type="presParOf" srcId="{B1179073-E4E2-4C81-B273-1FA845BD2485}" destId="{99629B72-D6E0-401E-9AEE-42633F759FDE}" srcOrd="9" destOrd="0" presId="urn:microsoft.com/office/officeart/2008/layout/VerticalCurvedList"/>
    <dgm:cxn modelId="{09587A9F-D3EE-4921-B7E7-C7B55844376F}" type="presParOf" srcId="{B1179073-E4E2-4C81-B273-1FA845BD2485}" destId="{95CDAF7F-6297-445F-A46F-FCF2FFD182FE}" srcOrd="10" destOrd="0" presId="urn:microsoft.com/office/officeart/2008/layout/VerticalCurvedList"/>
    <dgm:cxn modelId="{EC8241AC-7C16-44D7-8D91-343FCB1D19F6}" type="presParOf" srcId="{95CDAF7F-6297-445F-A46F-FCF2FFD182FE}" destId="{7BA39A12-BC50-4818-A601-EFC416640379}" srcOrd="0" destOrd="0" presId="urn:microsoft.com/office/officeart/2008/layout/VerticalCurvedList"/>
    <dgm:cxn modelId="{E22FD13A-B856-4568-A9F6-8D9F5A50B449}" type="presParOf" srcId="{B1179073-E4E2-4C81-B273-1FA845BD2485}" destId="{50E245F7-8638-4B49-B25C-9F9FCBCD4118}" srcOrd="11" destOrd="0" presId="urn:microsoft.com/office/officeart/2008/layout/VerticalCurvedList"/>
    <dgm:cxn modelId="{1A69692A-D688-4420-B709-C0679B0BC467}" type="presParOf" srcId="{B1179073-E4E2-4C81-B273-1FA845BD2485}" destId="{BB26DD54-4785-492D-B534-F3BC93C31435}" srcOrd="12" destOrd="0" presId="urn:microsoft.com/office/officeart/2008/layout/VerticalCurvedList"/>
    <dgm:cxn modelId="{54B98A55-0E04-454F-9998-6B21AF22ED35}" type="presParOf" srcId="{BB26DD54-4785-492D-B534-F3BC93C31435}" destId="{831A6D7B-612A-4789-A361-F7F0E4186D4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1DA93-36EB-4EB0-9466-793A8E39D795}">
      <dsp:nvSpPr>
        <dsp:cNvPr id="0" name=""/>
        <dsp:cNvSpPr/>
      </dsp:nvSpPr>
      <dsp:spPr>
        <a:xfrm>
          <a:off x="-6322673" y="-967161"/>
          <a:ext cx="7525956" cy="7525956"/>
        </a:xfrm>
        <a:prstGeom prst="blockArc">
          <a:avLst>
            <a:gd name="adj1" fmla="val 18900000"/>
            <a:gd name="adj2" fmla="val 2700000"/>
            <a:gd name="adj3" fmla="val 28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DF8E99-93C1-49F9-B821-5BC3ED344FC8}">
      <dsp:nvSpPr>
        <dsp:cNvPr id="0" name=""/>
        <dsp:cNvSpPr/>
      </dsp:nvSpPr>
      <dsp:spPr>
        <a:xfrm>
          <a:off x="447977" y="207806"/>
          <a:ext cx="11120559" cy="58868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US" sz="2200" b="1" kern="1200">
              <a:solidFill>
                <a:srgbClr val="000000"/>
              </a:solidFill>
              <a:latin typeface="Arial" pitchFamily="34" charset="0"/>
              <a:cs typeface="Arial" pitchFamily="34" charset="0"/>
            </a:rPr>
            <a:t>Giới thiệu Dự </a:t>
          </a:r>
          <a:r>
            <a:rPr lang="en-US" sz="2200" b="1" kern="1200" dirty="0" err="1">
              <a:solidFill>
                <a:srgbClr val="000000"/>
              </a:solidFill>
              <a:latin typeface="Arial" pitchFamily="34" charset="0"/>
              <a:cs typeface="Arial" pitchFamily="34" charset="0"/>
            </a:rPr>
            <a:t>án</a:t>
          </a:r>
          <a:endParaRPr lang="en-US" sz="2200" b="1" kern="1200" dirty="0">
            <a:solidFill>
              <a:srgbClr val="000000"/>
            </a:solidFill>
            <a:latin typeface="Arial" pitchFamily="34" charset="0"/>
            <a:cs typeface="Arial" pitchFamily="34" charset="0"/>
          </a:endParaRPr>
        </a:p>
      </dsp:txBody>
      <dsp:txXfrm>
        <a:off x="447977" y="207806"/>
        <a:ext cx="11120559" cy="588687"/>
      </dsp:txXfrm>
    </dsp:sp>
    <dsp:sp modelId="{EEA91D2E-26D6-4E1F-8143-9F55EF34DF55}">
      <dsp:nvSpPr>
        <dsp:cNvPr id="0" name=""/>
        <dsp:cNvSpPr/>
      </dsp:nvSpPr>
      <dsp:spPr>
        <a:xfrm>
          <a:off x="80047" y="131602"/>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918B21B-3AFC-420E-8DD3-2C69D1FABC06}">
      <dsp:nvSpPr>
        <dsp:cNvPr id="0" name=""/>
        <dsp:cNvSpPr/>
      </dsp:nvSpPr>
      <dsp:spPr>
        <a:xfrm>
          <a:off x="932212" y="1122208"/>
          <a:ext cx="10636324" cy="62008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US" sz="2200" b="1" kern="1200">
              <a:solidFill>
                <a:srgbClr val="000000"/>
              </a:solidFill>
              <a:latin typeface="Arial" pitchFamily="34" charset="0"/>
              <a:cs typeface="Arial" pitchFamily="34" charset="0"/>
            </a:rPr>
            <a:t>Các văn bản pháp lý Dự án</a:t>
          </a:r>
          <a:endParaRPr lang="en-US" sz="2200" b="1" kern="1200" dirty="0">
            <a:solidFill>
              <a:srgbClr val="000000"/>
            </a:solidFill>
            <a:latin typeface="Arial" pitchFamily="34" charset="0"/>
            <a:cs typeface="Arial" pitchFamily="34" charset="0"/>
          </a:endParaRPr>
        </a:p>
      </dsp:txBody>
      <dsp:txXfrm>
        <a:off x="932212" y="1122208"/>
        <a:ext cx="10636324" cy="620087"/>
      </dsp:txXfrm>
    </dsp:sp>
    <dsp:sp modelId="{EEC37694-A0A6-4798-97EA-5576C29F2F13}">
      <dsp:nvSpPr>
        <dsp:cNvPr id="0" name=""/>
        <dsp:cNvSpPr/>
      </dsp:nvSpPr>
      <dsp:spPr>
        <a:xfrm>
          <a:off x="396389" y="1072146"/>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CAFEF26-594C-449E-A7C2-EC3E3B41881A}">
      <dsp:nvSpPr>
        <dsp:cNvPr id="0" name=""/>
        <dsp:cNvSpPr/>
      </dsp:nvSpPr>
      <dsp:spPr>
        <a:xfrm>
          <a:off x="1153641" y="2036604"/>
          <a:ext cx="10414895" cy="59206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US" sz="2200" b="1" kern="1200">
              <a:solidFill>
                <a:srgbClr val="000000"/>
              </a:solidFill>
              <a:latin typeface="Arial" pitchFamily="34" charset="0"/>
              <a:cs typeface="Arial" pitchFamily="34" charset="0"/>
            </a:rPr>
            <a:t>Mô tả dự án</a:t>
          </a:r>
          <a:endParaRPr lang="en-US" sz="2200" b="1" kern="1200" dirty="0">
            <a:solidFill>
              <a:srgbClr val="000000"/>
            </a:solidFill>
            <a:latin typeface="Arial" pitchFamily="34" charset="0"/>
            <a:cs typeface="Arial" pitchFamily="34" charset="0"/>
          </a:endParaRPr>
        </a:p>
      </dsp:txBody>
      <dsp:txXfrm>
        <a:off x="1153641" y="2036604"/>
        <a:ext cx="10414895" cy="592066"/>
      </dsp:txXfrm>
    </dsp:sp>
    <dsp:sp modelId="{40ABFD9D-24DB-489E-B27F-1DB1F2DBAE0D}">
      <dsp:nvSpPr>
        <dsp:cNvPr id="0" name=""/>
        <dsp:cNvSpPr/>
      </dsp:nvSpPr>
      <dsp:spPr>
        <a:xfrm>
          <a:off x="751251" y="1960407"/>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91227C4-0C49-4DB1-B273-25D715F5380B}">
      <dsp:nvSpPr>
        <dsp:cNvPr id="0" name=""/>
        <dsp:cNvSpPr/>
      </dsp:nvSpPr>
      <dsp:spPr>
        <a:xfrm>
          <a:off x="1153641" y="2874807"/>
          <a:ext cx="10414895" cy="58868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US" sz="2200" b="1" kern="1200">
              <a:solidFill>
                <a:srgbClr val="000000"/>
              </a:solidFill>
              <a:latin typeface="Arial" pitchFamily="34" charset="0"/>
              <a:cs typeface="Arial" pitchFamily="34" charset="0"/>
            </a:rPr>
            <a:t>Các văn bản pháp lý khác</a:t>
          </a:r>
          <a:endParaRPr lang="en-US" sz="2200" b="1" kern="1200" dirty="0">
            <a:solidFill>
              <a:srgbClr val="000000"/>
            </a:solidFill>
            <a:latin typeface="Arial" pitchFamily="34" charset="0"/>
            <a:cs typeface="Arial" pitchFamily="34" charset="0"/>
          </a:endParaRPr>
        </a:p>
      </dsp:txBody>
      <dsp:txXfrm>
        <a:off x="1153641" y="2874807"/>
        <a:ext cx="10414895" cy="588687"/>
      </dsp:txXfrm>
    </dsp:sp>
    <dsp:sp modelId="{F5EDAE3E-4F37-418B-981F-4685E424D468}">
      <dsp:nvSpPr>
        <dsp:cNvPr id="0" name=""/>
        <dsp:cNvSpPr/>
      </dsp:nvSpPr>
      <dsp:spPr>
        <a:xfrm>
          <a:off x="853594" y="2798608"/>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9629B72-D6E0-401E-9AEE-42633F759FDE}">
      <dsp:nvSpPr>
        <dsp:cNvPr id="0" name=""/>
        <dsp:cNvSpPr/>
      </dsp:nvSpPr>
      <dsp:spPr>
        <a:xfrm>
          <a:off x="932212" y="3789209"/>
          <a:ext cx="10636324" cy="58868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US" sz="2200" b="1" kern="1200">
              <a:solidFill>
                <a:srgbClr val="000000"/>
              </a:solidFill>
              <a:latin typeface="Arial" pitchFamily="34" charset="0"/>
              <a:cs typeface="Arial" pitchFamily="34" charset="0"/>
            </a:rPr>
            <a:t>Hồ s</a:t>
          </a:r>
          <a:r>
            <a:rPr lang="vi-VN" sz="2200" b="1" kern="1200">
              <a:solidFill>
                <a:srgbClr val="000000"/>
              </a:solidFill>
              <a:latin typeface="Arial" pitchFamily="34" charset="0"/>
              <a:cs typeface="Arial" pitchFamily="34" charset="0"/>
            </a:rPr>
            <a:t>ơ</a:t>
          </a:r>
          <a:r>
            <a:rPr lang="en-US" sz="2200" b="1" kern="1200">
              <a:solidFill>
                <a:srgbClr val="000000"/>
              </a:solidFill>
              <a:latin typeface="Arial" pitchFamily="34" charset="0"/>
              <a:cs typeface="Arial" pitchFamily="34" charset="0"/>
            </a:rPr>
            <a:t> liên quan đền bù, giải phóng mặt bằng</a:t>
          </a:r>
          <a:endParaRPr lang="en-US" sz="2200" b="1" kern="1200" dirty="0">
            <a:solidFill>
              <a:srgbClr val="000000"/>
            </a:solidFill>
            <a:latin typeface="Arial" pitchFamily="34" charset="0"/>
            <a:cs typeface="Arial" pitchFamily="34" charset="0"/>
          </a:endParaRPr>
        </a:p>
      </dsp:txBody>
      <dsp:txXfrm>
        <a:off x="932212" y="3789209"/>
        <a:ext cx="10636324" cy="588687"/>
      </dsp:txXfrm>
    </dsp:sp>
    <dsp:sp modelId="{7BA39A12-BC50-4818-A601-EFC416640379}">
      <dsp:nvSpPr>
        <dsp:cNvPr id="0" name=""/>
        <dsp:cNvSpPr/>
      </dsp:nvSpPr>
      <dsp:spPr>
        <a:xfrm>
          <a:off x="624991" y="3713007"/>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0E245F7-8638-4B49-B25C-9F9FCBCD4118}">
      <dsp:nvSpPr>
        <dsp:cNvPr id="0" name=""/>
        <dsp:cNvSpPr/>
      </dsp:nvSpPr>
      <dsp:spPr>
        <a:xfrm>
          <a:off x="447977" y="4627405"/>
          <a:ext cx="11120559" cy="58868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70" tIns="55880" rIns="55880" bIns="55880" numCol="1" spcCol="1270" anchor="ctr" anchorCtr="0">
          <a:noAutofit/>
        </a:bodyPr>
        <a:lstStyle/>
        <a:p>
          <a:pPr lvl="0" algn="l" defTabSz="977900">
            <a:lnSpc>
              <a:spcPct val="90000"/>
            </a:lnSpc>
            <a:spcBef>
              <a:spcPct val="0"/>
            </a:spcBef>
            <a:spcAft>
              <a:spcPct val="35000"/>
            </a:spcAft>
          </a:pPr>
          <a:r>
            <a:rPr lang="en-GB" sz="2200" b="1" kern="1200" dirty="0" err="1">
              <a:solidFill>
                <a:srgbClr val="000000"/>
              </a:solidFill>
              <a:latin typeface="Arial" pitchFamily="34" charset="0"/>
              <a:cs typeface="Arial" pitchFamily="34" charset="0"/>
            </a:rPr>
            <a:t>Kết</a:t>
          </a:r>
          <a:r>
            <a:rPr lang="en-GB" sz="2200" b="1" kern="1200" dirty="0">
              <a:solidFill>
                <a:srgbClr val="000000"/>
              </a:solidFill>
              <a:latin typeface="Arial" pitchFamily="34" charset="0"/>
              <a:cs typeface="Arial" pitchFamily="34" charset="0"/>
            </a:rPr>
            <a:t> </a:t>
          </a:r>
          <a:r>
            <a:rPr lang="en-GB" sz="2200" b="1" kern="1200" dirty="0" err="1">
              <a:solidFill>
                <a:srgbClr val="000000"/>
              </a:solidFill>
              <a:latin typeface="Arial" pitchFamily="34" charset="0"/>
              <a:cs typeface="Arial" pitchFamily="34" charset="0"/>
            </a:rPr>
            <a:t>luận</a:t>
          </a:r>
          <a:r>
            <a:rPr lang="en-GB" sz="2200" b="1" kern="1200" dirty="0">
              <a:solidFill>
                <a:srgbClr val="000000"/>
              </a:solidFill>
              <a:latin typeface="Arial" pitchFamily="34" charset="0"/>
              <a:cs typeface="Arial" pitchFamily="34" charset="0"/>
            </a:rPr>
            <a:t>, </a:t>
          </a:r>
          <a:r>
            <a:rPr lang="en-GB" sz="2200" b="1" kern="1200" dirty="0" err="1">
              <a:solidFill>
                <a:srgbClr val="000000"/>
              </a:solidFill>
              <a:latin typeface="Arial" pitchFamily="34" charset="0"/>
              <a:cs typeface="Arial" pitchFamily="34" charset="0"/>
            </a:rPr>
            <a:t>kiến</a:t>
          </a:r>
          <a:r>
            <a:rPr lang="en-GB" sz="2200" b="1" kern="1200" dirty="0">
              <a:solidFill>
                <a:srgbClr val="000000"/>
              </a:solidFill>
              <a:latin typeface="Arial" pitchFamily="34" charset="0"/>
              <a:cs typeface="Arial" pitchFamily="34" charset="0"/>
            </a:rPr>
            <a:t> </a:t>
          </a:r>
          <a:r>
            <a:rPr lang="en-GB" sz="2200" b="1" kern="1200" dirty="0" err="1">
              <a:solidFill>
                <a:srgbClr val="000000"/>
              </a:solidFill>
              <a:latin typeface="Arial" pitchFamily="34" charset="0"/>
              <a:cs typeface="Arial" pitchFamily="34" charset="0"/>
            </a:rPr>
            <a:t>nghị</a:t>
          </a:r>
          <a:endParaRPr lang="en-US" sz="2200" b="1" kern="1200" dirty="0">
            <a:solidFill>
              <a:srgbClr val="000000"/>
            </a:solidFill>
            <a:latin typeface="Arial" pitchFamily="34" charset="0"/>
            <a:cs typeface="Arial" pitchFamily="34" charset="0"/>
          </a:endParaRPr>
        </a:p>
      </dsp:txBody>
      <dsp:txXfrm>
        <a:off x="447977" y="4627405"/>
        <a:ext cx="11120559" cy="588687"/>
      </dsp:txXfrm>
    </dsp:sp>
    <dsp:sp modelId="{831A6D7B-612A-4789-A361-F7F0E4186D4A}">
      <dsp:nvSpPr>
        <dsp:cNvPr id="0" name=""/>
        <dsp:cNvSpPr/>
      </dsp:nvSpPr>
      <dsp:spPr>
        <a:xfrm>
          <a:off x="80047" y="4551208"/>
          <a:ext cx="735859" cy="73585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A77F36-C0E9-435B-A23E-C02F8ADA1E40}" type="slidenum">
              <a:rPr lang="en-US"/>
              <a:pPr/>
              <a:t>‹#›</a:t>
            </a:fld>
            <a:endParaRPr lang="en-US"/>
          </a:p>
        </p:txBody>
      </p:sp>
    </p:spTree>
    <p:extLst>
      <p:ext uri="{BB962C8B-B14F-4D97-AF65-F5344CB8AC3E}">
        <p14:creationId xmlns:p14="http://schemas.microsoft.com/office/powerpoint/2010/main" val="21044750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A77F36-C0E9-435B-A23E-C02F8ADA1E40}" type="slidenum">
              <a:rPr lang="en-US" smtClean="0"/>
              <a:pPr/>
              <a:t>1</a:t>
            </a:fld>
            <a:endParaRPr lang="en-US"/>
          </a:p>
        </p:txBody>
      </p:sp>
    </p:spTree>
    <p:extLst>
      <p:ext uri="{BB962C8B-B14F-4D97-AF65-F5344CB8AC3E}">
        <p14:creationId xmlns:p14="http://schemas.microsoft.com/office/powerpoint/2010/main" val="47736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5B10E3E-2AC0-40F8-BB56-7A882A650010}" type="slidenum">
              <a:rPr lang="vi-VN" smtClean="0"/>
              <a:pPr>
                <a:defRPr/>
              </a:pPr>
              <a:t>13</a:t>
            </a:fld>
            <a:endParaRPr lang="vi-VN"/>
          </a:p>
        </p:txBody>
      </p:sp>
    </p:spTree>
    <p:extLst>
      <p:ext uri="{BB962C8B-B14F-4D97-AF65-F5344CB8AC3E}">
        <p14:creationId xmlns:p14="http://schemas.microsoft.com/office/powerpoint/2010/main" val="3693276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67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A0AE2-C7BD-497B-AA30-2ADF89BF3755}" type="slidenum">
              <a:rPr lang="en-US" smtClean="0"/>
              <a:t>15</a:t>
            </a:fld>
            <a:endParaRPr lang="en-US"/>
          </a:p>
        </p:txBody>
      </p:sp>
    </p:spTree>
    <p:extLst>
      <p:ext uri="{BB962C8B-B14F-4D97-AF65-F5344CB8AC3E}">
        <p14:creationId xmlns:p14="http://schemas.microsoft.com/office/powerpoint/2010/main" val="23430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A0AE2-C7BD-497B-AA30-2ADF89BF3755}" type="slidenum">
              <a:rPr lang="en-US" smtClean="0"/>
              <a:t>16</a:t>
            </a:fld>
            <a:endParaRPr lang="en-US"/>
          </a:p>
        </p:txBody>
      </p:sp>
    </p:spTree>
    <p:extLst>
      <p:ext uri="{BB962C8B-B14F-4D97-AF65-F5344CB8AC3E}">
        <p14:creationId xmlns:p14="http://schemas.microsoft.com/office/powerpoint/2010/main" val="6733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72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A0AE2-C7BD-497B-AA30-2ADF89BF3755}" type="slidenum">
              <a:rPr lang="en-US" smtClean="0"/>
              <a:t>18</a:t>
            </a:fld>
            <a:endParaRPr lang="en-US"/>
          </a:p>
        </p:txBody>
      </p:sp>
    </p:spTree>
    <p:extLst>
      <p:ext uri="{BB962C8B-B14F-4D97-AF65-F5344CB8AC3E}">
        <p14:creationId xmlns:p14="http://schemas.microsoft.com/office/powerpoint/2010/main" val="26963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54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2</a:t>
            </a:fld>
            <a:endParaRPr lang="en-US"/>
          </a:p>
        </p:txBody>
      </p:sp>
    </p:spTree>
    <p:extLst>
      <p:ext uri="{BB962C8B-B14F-4D97-AF65-F5344CB8AC3E}">
        <p14:creationId xmlns:p14="http://schemas.microsoft.com/office/powerpoint/2010/main" val="258804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0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f-ZA" sz="1200" kern="120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F611370-EA3F-4EE3-8830-BCDD333119EA}" type="slidenum">
              <a:rPr lang="en-US" altLang="en-US">
                <a:solidFill>
                  <a:prstClr val="black"/>
                </a:solidFill>
              </a:rPr>
              <a:pPr>
                <a:defRPr/>
              </a:pPr>
              <a:t>4</a:t>
            </a:fld>
            <a:endParaRPr lang="en-US" altLang="en-US">
              <a:solidFill>
                <a:prstClr val="black"/>
              </a:solidFill>
            </a:endParaRPr>
          </a:p>
        </p:txBody>
      </p:sp>
    </p:spTree>
    <p:extLst>
      <p:ext uri="{BB962C8B-B14F-4D97-AF65-F5344CB8AC3E}">
        <p14:creationId xmlns:p14="http://schemas.microsoft.com/office/powerpoint/2010/main" val="254318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0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f-ZA" sz="1200" kern="120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F611370-EA3F-4EE3-8830-BCDD333119EA}" type="slidenum">
              <a:rPr lang="en-US" altLang="en-US">
                <a:solidFill>
                  <a:prstClr val="black"/>
                </a:solidFill>
              </a:rPr>
              <a:pPr>
                <a:defRPr/>
              </a:pPr>
              <a:t>6</a:t>
            </a:fld>
            <a:endParaRPr lang="en-US" altLang="en-US">
              <a:solidFill>
                <a:prstClr val="black"/>
              </a:solidFill>
            </a:endParaRPr>
          </a:p>
        </p:txBody>
      </p:sp>
    </p:spTree>
    <p:extLst>
      <p:ext uri="{BB962C8B-B14F-4D97-AF65-F5344CB8AC3E}">
        <p14:creationId xmlns:p14="http://schemas.microsoft.com/office/powerpoint/2010/main" val="29060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35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A0AE2-C7BD-497B-AA30-2ADF89BF3755}" type="slidenum">
              <a:rPr lang="en-US" smtClean="0"/>
              <a:t>10</a:t>
            </a:fld>
            <a:endParaRPr lang="en-US"/>
          </a:p>
        </p:txBody>
      </p:sp>
    </p:spTree>
    <p:extLst>
      <p:ext uri="{BB962C8B-B14F-4D97-AF65-F5344CB8AC3E}">
        <p14:creationId xmlns:p14="http://schemas.microsoft.com/office/powerpoint/2010/main" val="124221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A77F36-C0E9-435B-A23E-C02F8ADA1E40}" type="slidenum">
              <a:rPr lang="en-US" smtClean="0"/>
              <a:pPr/>
              <a:t>12</a:t>
            </a:fld>
            <a:endParaRPr lang="en-US"/>
          </a:p>
        </p:txBody>
      </p:sp>
    </p:spTree>
    <p:extLst>
      <p:ext uri="{BB962C8B-B14F-4D97-AF65-F5344CB8AC3E}">
        <p14:creationId xmlns:p14="http://schemas.microsoft.com/office/powerpoint/2010/main" val="31260886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2264833" y="3705225"/>
            <a:ext cx="990600" cy="742950"/>
          </a:xfrm>
          <a:prstGeom prst="rect">
            <a:avLst/>
          </a:prstGeom>
          <a:solidFill>
            <a:schemeClr val="accent1">
              <a:alpha val="50000"/>
            </a:schemeClr>
          </a:solidFill>
          <a:ln w="9525">
            <a:noFill/>
            <a:miter lim="800000"/>
            <a:headEnd/>
            <a:tailEnd/>
          </a:ln>
          <a:effectLst/>
        </p:spPr>
        <p:txBody>
          <a:bodyPr wrap="none" anchor="ctr"/>
          <a:lstStyle/>
          <a:p>
            <a:endParaRPr lang="en-US"/>
          </a:p>
        </p:txBody>
      </p:sp>
      <p:sp>
        <p:nvSpPr>
          <p:cNvPr id="3116" name="Rectangle 44" descr="3"/>
          <p:cNvSpPr>
            <a:spLocks noChangeArrowheads="1"/>
          </p:cNvSpPr>
          <p:nvPr/>
        </p:nvSpPr>
        <p:spPr bwMode="gray">
          <a:xfrm>
            <a:off x="3323167" y="4510089"/>
            <a:ext cx="99060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endParaRPr lang="en-US"/>
          </a:p>
        </p:txBody>
      </p:sp>
      <p:sp>
        <p:nvSpPr>
          <p:cNvPr id="3106" name="Rectangle 34" descr="5"/>
          <p:cNvSpPr>
            <a:spLocks noChangeArrowheads="1"/>
          </p:cNvSpPr>
          <p:nvPr/>
        </p:nvSpPr>
        <p:spPr bwMode="gray">
          <a:xfrm>
            <a:off x="1221317" y="4510089"/>
            <a:ext cx="99060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endParaRPr lang="en-US"/>
          </a:p>
        </p:txBody>
      </p:sp>
      <p:sp>
        <p:nvSpPr>
          <p:cNvPr id="3131" name="Rectangle 59"/>
          <p:cNvSpPr>
            <a:spLocks noChangeArrowheads="1"/>
          </p:cNvSpPr>
          <p:nvPr/>
        </p:nvSpPr>
        <p:spPr bwMode="gray">
          <a:xfrm>
            <a:off x="2271184" y="5314950"/>
            <a:ext cx="990600" cy="742950"/>
          </a:xfrm>
          <a:prstGeom prst="rect">
            <a:avLst/>
          </a:prstGeom>
          <a:solidFill>
            <a:srgbClr val="DDDDDD"/>
          </a:solidFill>
          <a:ln w="9525">
            <a:noFill/>
            <a:miter lim="800000"/>
            <a:headEnd/>
            <a:tailEnd/>
          </a:ln>
          <a:effectLst/>
        </p:spPr>
        <p:txBody>
          <a:bodyPr wrap="none" anchor="ctr"/>
          <a:lstStyle/>
          <a:p>
            <a:endParaRPr lang="en-US"/>
          </a:p>
        </p:txBody>
      </p:sp>
      <p:sp>
        <p:nvSpPr>
          <p:cNvPr id="3126" name="Rectangle 54"/>
          <p:cNvSpPr>
            <a:spLocks noChangeArrowheads="1"/>
          </p:cNvSpPr>
          <p:nvPr/>
        </p:nvSpPr>
        <p:spPr bwMode="gray">
          <a:xfrm>
            <a:off x="171451" y="3705225"/>
            <a:ext cx="990600" cy="742950"/>
          </a:xfrm>
          <a:prstGeom prst="rect">
            <a:avLst/>
          </a:prstGeom>
          <a:solidFill>
            <a:srgbClr val="DDDDDD"/>
          </a:solidFill>
          <a:ln w="9525">
            <a:noFill/>
            <a:miter lim="800000"/>
            <a:headEnd/>
            <a:tailEnd/>
          </a:ln>
          <a:effectLst/>
        </p:spPr>
        <p:txBody>
          <a:bodyPr wrap="none" anchor="ctr"/>
          <a:lstStyle/>
          <a:p>
            <a:endParaRPr lang="en-US"/>
          </a:p>
        </p:txBody>
      </p:sp>
      <p:sp>
        <p:nvSpPr>
          <p:cNvPr id="3128" name="Rectangle 56"/>
          <p:cNvSpPr>
            <a:spLocks noChangeArrowheads="1"/>
          </p:cNvSpPr>
          <p:nvPr/>
        </p:nvSpPr>
        <p:spPr bwMode="gray">
          <a:xfrm>
            <a:off x="3323167" y="3705225"/>
            <a:ext cx="990600" cy="742950"/>
          </a:xfrm>
          <a:prstGeom prst="rect">
            <a:avLst/>
          </a:prstGeom>
          <a:solidFill>
            <a:srgbClr val="DDDDDD"/>
          </a:solidFill>
          <a:ln w="9525">
            <a:noFill/>
            <a:miter lim="800000"/>
            <a:headEnd/>
            <a:tailEnd/>
          </a:ln>
          <a:effectLst/>
        </p:spPr>
        <p:txBody>
          <a:bodyPr wrap="none" anchor="ctr"/>
          <a:lstStyle/>
          <a:p>
            <a:endParaRPr lang="en-US"/>
          </a:p>
        </p:txBody>
      </p:sp>
      <p:grpSp>
        <p:nvGrpSpPr>
          <p:cNvPr id="3147" name="Group 75"/>
          <p:cNvGrpSpPr>
            <a:grpSpLocks/>
          </p:cNvGrpSpPr>
          <p:nvPr/>
        </p:nvGrpSpPr>
        <p:grpSpPr bwMode="auto">
          <a:xfrm>
            <a:off x="150285" y="5954714"/>
            <a:ext cx="11914716"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p>
          </p:txBody>
        </p:sp>
      </p:grpSp>
      <p:grpSp>
        <p:nvGrpSpPr>
          <p:cNvPr id="3079" name="Group 7"/>
          <p:cNvGrpSpPr>
            <a:grpSpLocks/>
          </p:cNvGrpSpPr>
          <p:nvPr/>
        </p:nvGrpSpPr>
        <p:grpSpPr bwMode="auto">
          <a:xfrm rot="10800000">
            <a:off x="8005233" y="1778001"/>
            <a:ext cx="3691467"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3099" name="Freeform 27" descr="Dark upward diagonal"/>
          <p:cNvSpPr>
            <a:spLocks/>
          </p:cNvSpPr>
          <p:nvPr/>
        </p:nvSpPr>
        <p:spPr bwMode="gray">
          <a:xfrm>
            <a:off x="114301" y="76201"/>
            <a:ext cx="11969751"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p>
        </p:txBody>
      </p:sp>
      <p:sp>
        <p:nvSpPr>
          <p:cNvPr id="3100" name="Rectangle 28"/>
          <p:cNvSpPr>
            <a:spLocks noChangeArrowheads="1"/>
          </p:cNvSpPr>
          <p:nvPr/>
        </p:nvSpPr>
        <p:spPr bwMode="gray">
          <a:xfrm>
            <a:off x="152401" y="6610351"/>
            <a:ext cx="11908367" cy="163513"/>
          </a:xfrm>
          <a:prstGeom prst="rect">
            <a:avLst/>
          </a:prstGeom>
          <a:solidFill>
            <a:schemeClr val="accent1"/>
          </a:solidFill>
          <a:ln w="9525">
            <a:noFill/>
            <a:miter lim="800000"/>
            <a:headEnd/>
            <a:tailEnd/>
          </a:ln>
          <a:effectLst/>
        </p:spPr>
        <p:txBody>
          <a:bodyPr wrap="none" anchor="ctr"/>
          <a:lstStyle/>
          <a:p>
            <a:endParaRPr lang="en-US"/>
          </a:p>
        </p:txBody>
      </p:sp>
      <p:grpSp>
        <p:nvGrpSpPr>
          <p:cNvPr id="3146" name="Group 74"/>
          <p:cNvGrpSpPr>
            <a:grpSpLocks/>
          </p:cNvGrpSpPr>
          <p:nvPr/>
        </p:nvGrpSpPr>
        <p:grpSpPr bwMode="auto">
          <a:xfrm>
            <a:off x="114301" y="854075"/>
            <a:ext cx="11976100"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p>
          </p:txBody>
        </p:sp>
      </p:grpSp>
      <p:sp>
        <p:nvSpPr>
          <p:cNvPr id="3105" name="Rectangle 33"/>
          <p:cNvSpPr>
            <a:spLocks noChangeArrowheads="1"/>
          </p:cNvSpPr>
          <p:nvPr/>
        </p:nvSpPr>
        <p:spPr bwMode="gray">
          <a:xfrm>
            <a:off x="114301" y="609600"/>
            <a:ext cx="11976100" cy="185738"/>
          </a:xfrm>
          <a:prstGeom prst="rect">
            <a:avLst/>
          </a:prstGeom>
          <a:solidFill>
            <a:schemeClr val="accent1"/>
          </a:solidFill>
          <a:ln w="9525">
            <a:noFill/>
            <a:miter lim="800000"/>
            <a:headEnd/>
            <a:tailEnd/>
          </a:ln>
          <a:effectLst/>
        </p:spPr>
        <p:txBody>
          <a:bodyPr wrap="none" anchor="ctr"/>
          <a:lstStyle/>
          <a:p>
            <a:endParaRPr lang="en-US"/>
          </a:p>
        </p:txBody>
      </p:sp>
      <p:sp>
        <p:nvSpPr>
          <p:cNvPr id="3110" name="Rectangle 38" descr="1"/>
          <p:cNvSpPr>
            <a:spLocks noChangeArrowheads="1"/>
          </p:cNvSpPr>
          <p:nvPr/>
        </p:nvSpPr>
        <p:spPr bwMode="gray">
          <a:xfrm>
            <a:off x="5422901" y="4497388"/>
            <a:ext cx="988484"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endParaRPr lang="en-US"/>
          </a:p>
        </p:txBody>
      </p:sp>
      <p:sp>
        <p:nvSpPr>
          <p:cNvPr id="3112" name="Rectangle 40" descr="7"/>
          <p:cNvSpPr>
            <a:spLocks noChangeArrowheads="1"/>
          </p:cNvSpPr>
          <p:nvPr/>
        </p:nvSpPr>
        <p:spPr bwMode="gray">
          <a:xfrm>
            <a:off x="4366684" y="5314950"/>
            <a:ext cx="99060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endParaRPr lang="en-US"/>
          </a:p>
        </p:txBody>
      </p:sp>
      <p:sp>
        <p:nvSpPr>
          <p:cNvPr id="3114" name="Rectangle 42"/>
          <p:cNvSpPr>
            <a:spLocks noChangeArrowheads="1"/>
          </p:cNvSpPr>
          <p:nvPr/>
        </p:nvSpPr>
        <p:spPr bwMode="gray">
          <a:xfrm>
            <a:off x="4377267" y="4510089"/>
            <a:ext cx="988484" cy="744537"/>
          </a:xfrm>
          <a:prstGeom prst="rect">
            <a:avLst/>
          </a:prstGeom>
          <a:solidFill>
            <a:srgbClr val="D7D7D7"/>
          </a:solidFill>
          <a:ln w="9525">
            <a:noFill/>
            <a:miter lim="800000"/>
            <a:headEnd/>
            <a:tailEnd/>
          </a:ln>
          <a:effectLst/>
        </p:spPr>
        <p:txBody>
          <a:bodyPr wrap="none" anchor="ctr"/>
          <a:lstStyle/>
          <a:p>
            <a:endParaRPr lang="en-US"/>
          </a:p>
        </p:txBody>
      </p:sp>
      <p:sp>
        <p:nvSpPr>
          <p:cNvPr id="3109" name="Rectangle 37" descr="6"/>
          <p:cNvSpPr>
            <a:spLocks noChangeArrowheads="1"/>
          </p:cNvSpPr>
          <p:nvPr/>
        </p:nvSpPr>
        <p:spPr bwMode="gray">
          <a:xfrm>
            <a:off x="2271184" y="5314950"/>
            <a:ext cx="99060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p:nvPr>
        </p:nvSpPr>
        <p:spPr>
          <a:xfrm>
            <a:off x="5486401" y="6196014"/>
            <a:ext cx="6415617" cy="403225"/>
          </a:xfrm>
        </p:spPr>
        <p:txBody>
          <a:bodyPr/>
          <a:lstStyle>
            <a:lvl1pPr marL="0" indent="0" algn="r">
              <a:buFontTx/>
              <a:buNone/>
              <a:defRPr sz="1600" i="1">
                <a:solidFill>
                  <a:srgbClr val="FFFFFF"/>
                </a:solidFill>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309033" y="6445250"/>
            <a:ext cx="2940051" cy="317500"/>
          </a:xfrm>
        </p:spPr>
        <p:txBody>
          <a:bodyPr/>
          <a:lstStyle>
            <a:lvl1pPr>
              <a:defRPr/>
            </a:lvl1pPr>
          </a:lstStyle>
          <a:p>
            <a:endParaRPr lang="en-US"/>
          </a:p>
        </p:txBody>
      </p:sp>
      <p:sp>
        <p:nvSpPr>
          <p:cNvPr id="3077" name="Rectangle 5"/>
          <p:cNvSpPr>
            <a:spLocks noGrp="1" noChangeArrowheads="1"/>
          </p:cNvSpPr>
          <p:nvPr>
            <p:ph type="ftr" sz="quarter" idx="3"/>
          </p:nvPr>
        </p:nvSpPr>
        <p:spPr>
          <a:xfrm>
            <a:off x="3433233" y="6445250"/>
            <a:ext cx="398780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7600952" y="6445250"/>
            <a:ext cx="2940049" cy="317500"/>
          </a:xfrm>
        </p:spPr>
        <p:txBody>
          <a:bodyPr/>
          <a:lstStyle>
            <a:lvl1pPr>
              <a:defRPr/>
            </a:lvl1pPr>
          </a:lstStyle>
          <a:p>
            <a:fld id="{0A099D71-8491-4B33-93F4-50FBDB349578}" type="slidenum">
              <a:rPr lang="en-US"/>
              <a:pPr/>
              <a:t>‹#›</a:t>
            </a:fld>
            <a:endParaRPr lang="en-US"/>
          </a:p>
        </p:txBody>
      </p:sp>
      <p:sp>
        <p:nvSpPr>
          <p:cNvPr id="3117" name="Text Box 45"/>
          <p:cNvSpPr txBox="1">
            <a:spLocks noChangeArrowheads="1"/>
          </p:cNvSpPr>
          <p:nvPr/>
        </p:nvSpPr>
        <p:spPr bwMode="gray">
          <a:xfrm>
            <a:off x="215900" y="842964"/>
            <a:ext cx="1314784" cy="430887"/>
          </a:xfrm>
          <a:prstGeom prst="rect">
            <a:avLst/>
          </a:prstGeom>
          <a:noFill/>
          <a:ln w="9525">
            <a:noFill/>
            <a:miter lim="800000"/>
            <a:headEnd/>
            <a:tailEnd/>
          </a:ln>
          <a:effectLst/>
        </p:spPr>
        <p:txBody>
          <a:bodyPr wrap="none">
            <a:spAutoFit/>
          </a:bodyPr>
          <a:lstStyle/>
          <a:p>
            <a:r>
              <a:rPr lang="en-US" sz="2200">
                <a:solidFill>
                  <a:srgbClr val="FFFFFF"/>
                </a:solidFill>
                <a:latin typeface="Arial Black" pitchFamily="34" charset="0"/>
              </a:rPr>
              <a:t>L/O/G/O</a:t>
            </a:r>
          </a:p>
        </p:txBody>
      </p:sp>
      <p:sp>
        <p:nvSpPr>
          <p:cNvPr id="3121" name="Rectangle 49"/>
          <p:cNvSpPr>
            <a:spLocks noChangeArrowheads="1"/>
          </p:cNvSpPr>
          <p:nvPr/>
        </p:nvSpPr>
        <p:spPr bwMode="gray">
          <a:xfrm>
            <a:off x="2271184" y="4511675"/>
            <a:ext cx="990600" cy="742950"/>
          </a:xfrm>
          <a:prstGeom prst="rect">
            <a:avLst/>
          </a:prstGeom>
          <a:solidFill>
            <a:schemeClr val="accent1">
              <a:alpha val="50000"/>
            </a:schemeClr>
          </a:solidFill>
          <a:ln w="9525">
            <a:noFill/>
            <a:miter lim="800000"/>
            <a:headEnd/>
            <a:tailEnd/>
          </a:ln>
          <a:effectLst/>
        </p:spPr>
        <p:txBody>
          <a:bodyPr wrap="none" anchor="ctr"/>
          <a:lstStyle/>
          <a:p>
            <a:endParaRPr lang="en-US"/>
          </a:p>
        </p:txBody>
      </p:sp>
      <p:sp>
        <p:nvSpPr>
          <p:cNvPr id="3122" name="Rectangle 50"/>
          <p:cNvSpPr>
            <a:spLocks noChangeArrowheads="1"/>
          </p:cNvSpPr>
          <p:nvPr/>
        </p:nvSpPr>
        <p:spPr bwMode="gray">
          <a:xfrm>
            <a:off x="171451" y="4511675"/>
            <a:ext cx="988483" cy="74295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124" name="Rectangle 52"/>
          <p:cNvSpPr>
            <a:spLocks noChangeArrowheads="1"/>
          </p:cNvSpPr>
          <p:nvPr/>
        </p:nvSpPr>
        <p:spPr bwMode="gray">
          <a:xfrm>
            <a:off x="3323167" y="5314950"/>
            <a:ext cx="990600" cy="742950"/>
          </a:xfrm>
          <a:prstGeom prst="rect">
            <a:avLst/>
          </a:prstGeom>
          <a:solidFill>
            <a:schemeClr val="tx1"/>
          </a:solidFill>
          <a:ln w="9525">
            <a:noFill/>
            <a:miter lim="800000"/>
            <a:headEnd/>
            <a:tailEnd/>
          </a:ln>
          <a:effectLst/>
        </p:spPr>
        <p:txBody>
          <a:bodyPr wrap="none" anchor="ctr"/>
          <a:lstStyle/>
          <a:p>
            <a:endParaRPr lang="en-US"/>
          </a:p>
        </p:txBody>
      </p:sp>
      <p:pic>
        <p:nvPicPr>
          <p:cNvPr id="3115" name="Picture 43" descr="1"/>
          <p:cNvPicPr>
            <a:picLocks noChangeAspect="1" noChangeArrowheads="1"/>
          </p:cNvPicPr>
          <p:nvPr/>
        </p:nvPicPr>
        <p:blipFill>
          <a:blip r:embed="rId7"/>
          <a:srcRect/>
          <a:stretch>
            <a:fillRect/>
          </a:stretch>
        </p:blipFill>
        <p:spPr bwMode="gray">
          <a:xfrm>
            <a:off x="173567" y="2911475"/>
            <a:ext cx="1797051" cy="1531938"/>
          </a:xfrm>
          <a:prstGeom prst="rect">
            <a:avLst/>
          </a:prstGeom>
          <a:noFill/>
        </p:spPr>
      </p:pic>
      <p:sp>
        <p:nvSpPr>
          <p:cNvPr id="3074" name="Rectangle 2"/>
          <p:cNvSpPr>
            <a:spLocks noGrp="1" noChangeArrowheads="1"/>
          </p:cNvSpPr>
          <p:nvPr>
            <p:ph type="ctrTitle"/>
          </p:nvPr>
        </p:nvSpPr>
        <p:spPr>
          <a:xfrm>
            <a:off x="3759200" y="2819401"/>
            <a:ext cx="8026400" cy="1470025"/>
          </a:xfrm>
        </p:spPr>
        <p:txBody>
          <a:bodyPr/>
          <a:lstStyle>
            <a:lvl1pPr algn="r">
              <a:defRPr sz="4800">
                <a:solidFill>
                  <a:srgbClr val="000000"/>
                </a:solidFill>
              </a:defRPr>
            </a:lvl1pPr>
          </a:lstStyle>
          <a:p>
            <a:r>
              <a:rPr lang="en-US"/>
              <a:t>Click to edit Master title style</a:t>
            </a:r>
          </a:p>
        </p:txBody>
      </p:sp>
      <p:sp>
        <p:nvSpPr>
          <p:cNvPr id="3142" name="Rectangle 70" descr="2"/>
          <p:cNvSpPr>
            <a:spLocks noChangeArrowheads="1"/>
          </p:cNvSpPr>
          <p:nvPr/>
        </p:nvSpPr>
        <p:spPr bwMode="gray">
          <a:xfrm>
            <a:off x="2269067" y="3705225"/>
            <a:ext cx="992717"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028E16-ACAC-4600-9DF2-72626C03860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38126"/>
            <a:ext cx="27432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38126"/>
            <a:ext cx="8026400" cy="59340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F68485-55E5-4591-9694-AECEB1B4819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Text Placeholder 2"/>
          <p:cNvSpPr>
            <a:spLocks noGrp="1"/>
          </p:cNvSpPr>
          <p:nvPr>
            <p:ph type="body" sz="half" idx="1"/>
          </p:nvPr>
        </p:nvSpPr>
        <p:spPr>
          <a:xfrm>
            <a:off x="609600" y="1438276"/>
            <a:ext cx="5384800" cy="473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38276"/>
            <a:ext cx="5384800" cy="473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064001" y="6311901"/>
            <a:ext cx="2283884" cy="290513"/>
          </a:xfrm>
        </p:spPr>
        <p:txBody>
          <a:bodyPr/>
          <a:lstStyle>
            <a:lvl1pPr>
              <a:defRPr/>
            </a:lvl1pPr>
          </a:lstStyle>
          <a:p>
            <a:endParaRPr lang="en-US"/>
          </a:p>
        </p:txBody>
      </p:sp>
      <p:sp>
        <p:nvSpPr>
          <p:cNvPr id="6" name="Footer Placeholder 5"/>
          <p:cNvSpPr>
            <a:spLocks noGrp="1"/>
          </p:cNvSpPr>
          <p:nvPr>
            <p:ph type="ftr" sz="quarter" idx="11"/>
          </p:nvPr>
        </p:nvSpPr>
        <p:spPr>
          <a:xfrm>
            <a:off x="6441017" y="6323013"/>
            <a:ext cx="3081867"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9489018" y="6323013"/>
            <a:ext cx="2154767" cy="290512"/>
          </a:xfrm>
        </p:spPr>
        <p:txBody>
          <a:bodyPr/>
          <a:lstStyle>
            <a:lvl1pPr>
              <a:defRPr/>
            </a:lvl1pPr>
          </a:lstStyle>
          <a:p>
            <a:fld id="{6000D101-AD16-4FBD-8EDD-A12EE12F67D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Table Placeholder 2"/>
          <p:cNvSpPr>
            <a:spLocks noGrp="1"/>
          </p:cNvSpPr>
          <p:nvPr>
            <p:ph type="tbl" idx="1"/>
          </p:nvPr>
        </p:nvSpPr>
        <p:spPr>
          <a:xfrm>
            <a:off x="609600" y="1438276"/>
            <a:ext cx="10972800" cy="4733925"/>
          </a:xfrm>
        </p:spPr>
        <p:txBody>
          <a:bodyPr/>
          <a:lstStyle/>
          <a:p>
            <a:r>
              <a:rPr lang="en-US"/>
              <a:t>Click icon to add table</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17287EBC-B7B3-4021-9796-42380107E34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Chart Placeholder 2"/>
          <p:cNvSpPr>
            <a:spLocks noGrp="1"/>
          </p:cNvSpPr>
          <p:nvPr>
            <p:ph type="chart" idx="1"/>
          </p:nvPr>
        </p:nvSpPr>
        <p:spPr>
          <a:xfrm>
            <a:off x="609600" y="1438276"/>
            <a:ext cx="10972800" cy="4733925"/>
          </a:xfrm>
        </p:spPr>
        <p:txBody>
          <a:bodyPr/>
          <a:lstStyle/>
          <a:p>
            <a:r>
              <a:rPr lang="en-US"/>
              <a:t>Click icon to add chart</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A12A188F-71BD-4693-9ED5-446B189C330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8636000" cy="868363"/>
          </a:xfrm>
        </p:spPr>
        <p:txBody>
          <a:bodyPr/>
          <a:lstStyle/>
          <a:p>
            <a:r>
              <a:rPr lang="en-US"/>
              <a:t>Click to edit Master title style</a:t>
            </a:r>
          </a:p>
        </p:txBody>
      </p:sp>
      <p:sp>
        <p:nvSpPr>
          <p:cNvPr id="3" name="SmartArt Placeholder 2"/>
          <p:cNvSpPr>
            <a:spLocks noGrp="1"/>
          </p:cNvSpPr>
          <p:nvPr>
            <p:ph type="dgm" idx="1"/>
          </p:nvPr>
        </p:nvSpPr>
        <p:spPr>
          <a:xfrm>
            <a:off x="609600" y="1438276"/>
            <a:ext cx="10972800" cy="4733925"/>
          </a:xfrm>
        </p:spPr>
        <p:txBody>
          <a:bodyPr/>
          <a:lstStyle/>
          <a:p>
            <a:r>
              <a:rPr lang="en-US"/>
              <a:t>Click icon to add SmartArt graphic</a:t>
            </a:r>
          </a:p>
        </p:txBody>
      </p:sp>
      <p:sp>
        <p:nvSpPr>
          <p:cNvPr id="4" name="Date Placeholder 3"/>
          <p:cNvSpPr>
            <a:spLocks noGrp="1"/>
          </p:cNvSpPr>
          <p:nvPr>
            <p:ph type="dt" sz="half" idx="10"/>
          </p:nvPr>
        </p:nvSpPr>
        <p:spPr>
          <a:xfrm>
            <a:off x="4064001" y="6311901"/>
            <a:ext cx="2283884" cy="290513"/>
          </a:xfrm>
        </p:spPr>
        <p:txBody>
          <a:bodyPr/>
          <a:lstStyle>
            <a:lvl1pPr>
              <a:defRPr/>
            </a:lvl1pPr>
          </a:lstStyle>
          <a:p>
            <a:endParaRPr lang="en-US"/>
          </a:p>
        </p:txBody>
      </p:sp>
      <p:sp>
        <p:nvSpPr>
          <p:cNvPr id="5" name="Footer Placeholder 4"/>
          <p:cNvSpPr>
            <a:spLocks noGrp="1"/>
          </p:cNvSpPr>
          <p:nvPr>
            <p:ph type="ftr" sz="quarter" idx="11"/>
          </p:nvPr>
        </p:nvSpPr>
        <p:spPr>
          <a:xfrm>
            <a:off x="6441017" y="6323013"/>
            <a:ext cx="3081867"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9489018" y="6323013"/>
            <a:ext cx="2154767" cy="290512"/>
          </a:xfrm>
        </p:spPr>
        <p:txBody>
          <a:bodyPr/>
          <a:lstStyle>
            <a:lvl1pPr>
              <a:defRPr/>
            </a:lvl1pPr>
          </a:lstStyle>
          <a:p>
            <a:fld id="{E6C0F03F-0146-4B2F-8A98-79B3B1AC98C1}"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5484800" y="3838333"/>
            <a:ext cx="60076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5484800" y="5310733"/>
            <a:ext cx="60076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5717999"/>
            <a:ext cx="4632400" cy="330000"/>
          </a:xfrm>
          <a:prstGeom prst="rect">
            <a:avLst/>
          </a:prstGeom>
          <a:solidFill>
            <a:srgbClr val="1657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3"/>
          <p:cNvSpPr/>
          <p:nvPr/>
        </p:nvSpPr>
        <p:spPr>
          <a:xfrm>
            <a:off x="0" y="0"/>
            <a:ext cx="4632400" cy="707600"/>
          </a:xfrm>
          <a:prstGeom prst="rect">
            <a:avLst/>
          </a:prstGeom>
          <a:solidFill>
            <a:srgbClr val="18637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114454"/>
              </a:solidFill>
              <a:cs typeface="Arial"/>
              <a:sym typeface="Arial"/>
            </a:endParaRPr>
          </a:p>
        </p:txBody>
      </p:sp>
      <p:sp>
        <p:nvSpPr>
          <p:cNvPr id="21" name="Google Shape;21;p3"/>
          <p:cNvSpPr/>
          <p:nvPr/>
        </p:nvSpPr>
        <p:spPr>
          <a:xfrm>
            <a:off x="0" y="667501"/>
            <a:ext cx="4632400" cy="5098800"/>
          </a:xfrm>
          <a:prstGeom prst="rect">
            <a:avLst/>
          </a:prstGeom>
          <a:solidFill>
            <a:srgbClr val="1240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3"/>
          <p:cNvSpPr/>
          <p:nvPr/>
        </p:nvSpPr>
        <p:spPr>
          <a:xfrm>
            <a:off x="0" y="5991472"/>
            <a:ext cx="4632400" cy="157600"/>
          </a:xfrm>
          <a:prstGeom prst="rect">
            <a:avLst/>
          </a:prstGeom>
          <a:solidFill>
            <a:srgbClr val="3B8D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p:nvPr/>
        </p:nvSpPr>
        <p:spPr>
          <a:xfrm>
            <a:off x="0" y="6112100"/>
            <a:ext cx="4632400" cy="746000"/>
          </a:xfrm>
          <a:prstGeom prst="rect">
            <a:avLst/>
          </a:prstGeom>
          <a:solidFill>
            <a:srgbClr val="94BF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3"/>
          <p:cNvSpPr txBox="1">
            <a:spLocks noGrp="1"/>
          </p:cNvSpPr>
          <p:nvPr>
            <p:ph type="sldNum" idx="12"/>
          </p:nvPr>
        </p:nvSpPr>
        <p:spPr>
          <a:xfrm>
            <a:off x="-68067" y="6425867"/>
            <a:ext cx="465600" cy="432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fld id="{00000000-1234-1234-1234-123412341234}" type="slidenum">
              <a:rPr lang="en"/>
              <a:pPr/>
              <a:t>‹#›</a:t>
            </a:fld>
            <a:endParaRPr/>
          </a:p>
        </p:txBody>
      </p:sp>
    </p:spTree>
    <p:extLst>
      <p:ext uri="{BB962C8B-B14F-4D97-AF65-F5344CB8AC3E}">
        <p14:creationId xmlns:p14="http://schemas.microsoft.com/office/powerpoint/2010/main" val="292784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F2E8D5-BEF0-49D0-9908-6830265409D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4851E-9E76-428D-BC7E-C769517E5F5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38276"/>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38276"/>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8F496D-84B6-4568-B375-843DD2E9BD3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BC87C1-EA51-4462-8763-6E3C7C1E02E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009CAE-CB16-4D37-BECA-A9CD3784EC7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50449B-5463-4793-9817-04934DDC43A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70D59-EA16-4037-94ED-4C5C55F8C7C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89B9B5-89C4-4C39-BAC2-56A6AA307D4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8737601" y="6013451"/>
            <a:ext cx="3189817"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1049" name="Freeform 25"/>
          <p:cNvSpPr>
            <a:spLocks/>
          </p:cNvSpPr>
          <p:nvPr/>
        </p:nvSpPr>
        <p:spPr bwMode="gray">
          <a:xfrm>
            <a:off x="127001" y="6446839"/>
            <a:ext cx="11961284"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p>
        </p:txBody>
      </p:sp>
      <p:sp>
        <p:nvSpPr>
          <p:cNvPr id="1050" name="Freeform 26"/>
          <p:cNvSpPr>
            <a:spLocks/>
          </p:cNvSpPr>
          <p:nvPr/>
        </p:nvSpPr>
        <p:spPr bwMode="gray">
          <a:xfrm>
            <a:off x="127001" y="6491288"/>
            <a:ext cx="11967633"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p>
        </p:txBody>
      </p:sp>
      <p:sp>
        <p:nvSpPr>
          <p:cNvPr id="1051" name="Freeform 27" descr="Dark upward diagonal"/>
          <p:cNvSpPr>
            <a:spLocks/>
          </p:cNvSpPr>
          <p:nvPr/>
        </p:nvSpPr>
        <p:spPr bwMode="gray">
          <a:xfrm>
            <a:off x="122768" y="98425"/>
            <a:ext cx="11942233"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p>
        </p:txBody>
      </p:sp>
      <p:sp>
        <p:nvSpPr>
          <p:cNvPr id="1052" name="Freeform 28"/>
          <p:cNvSpPr>
            <a:spLocks/>
          </p:cNvSpPr>
          <p:nvPr/>
        </p:nvSpPr>
        <p:spPr bwMode="gray">
          <a:xfrm>
            <a:off x="122767" y="307976"/>
            <a:ext cx="11940117"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p>
        </p:txBody>
      </p:sp>
      <p:sp>
        <p:nvSpPr>
          <p:cNvPr id="1053" name="Freeform 29"/>
          <p:cNvSpPr>
            <a:spLocks/>
          </p:cNvSpPr>
          <p:nvPr/>
        </p:nvSpPr>
        <p:spPr bwMode="gray">
          <a:xfrm>
            <a:off x="122767" y="306388"/>
            <a:ext cx="11940117"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p>
        </p:txBody>
      </p:sp>
      <p:sp>
        <p:nvSpPr>
          <p:cNvPr id="1056" name="Rectangle 32"/>
          <p:cNvSpPr>
            <a:spLocks noChangeArrowheads="1"/>
          </p:cNvSpPr>
          <p:nvPr/>
        </p:nvSpPr>
        <p:spPr bwMode="gray">
          <a:xfrm flipV="1">
            <a:off x="127001" y="6723063"/>
            <a:ext cx="11969751" cy="55562"/>
          </a:xfrm>
          <a:prstGeom prst="rect">
            <a:avLst/>
          </a:prstGeom>
          <a:solidFill>
            <a:schemeClr val="accent1"/>
          </a:solidFill>
          <a:ln w="9525">
            <a:noFill/>
            <a:miter lim="800000"/>
            <a:headEnd/>
            <a:tailEnd/>
          </a:ln>
          <a:effectLst/>
        </p:spPr>
        <p:txBody>
          <a:bodyPr wrap="none" anchor="ctr"/>
          <a:lstStyle/>
          <a:p>
            <a:endParaRPr lang="en-US"/>
          </a:p>
        </p:txBody>
      </p:sp>
      <p:sp>
        <p:nvSpPr>
          <p:cNvPr id="1059" name="Freeform 35"/>
          <p:cNvSpPr>
            <a:spLocks/>
          </p:cNvSpPr>
          <p:nvPr/>
        </p:nvSpPr>
        <p:spPr bwMode="gray">
          <a:xfrm>
            <a:off x="9194801" y="1047750"/>
            <a:ext cx="2874433"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gray">
          <a:xfrm>
            <a:off x="609600" y="238126"/>
            <a:ext cx="8636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609600" y="1438276"/>
            <a:ext cx="109728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gray">
          <a:xfrm>
            <a:off x="4064001" y="6311901"/>
            <a:ext cx="2283884"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6441017" y="6323013"/>
            <a:ext cx="3081867"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9489018" y="6323013"/>
            <a:ext cx="2154767"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F6D84CF6-9893-4FFA-9699-73DE5EFC2F69}" type="slidenum">
              <a:rPr lang="en-US"/>
              <a:pPr/>
              <a:t>‹#›</a:t>
            </a:fld>
            <a:endParaRPr lang="en-US"/>
          </a:p>
        </p:txBody>
      </p:sp>
      <p:sp>
        <p:nvSpPr>
          <p:cNvPr id="1054" name="Rectangle 30" descr="7"/>
          <p:cNvSpPr>
            <a:spLocks noChangeArrowheads="1"/>
          </p:cNvSpPr>
          <p:nvPr/>
        </p:nvSpPr>
        <p:spPr bwMode="gray">
          <a:xfrm>
            <a:off x="10993967" y="415925"/>
            <a:ext cx="713317"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endParaRPr lang="en-US"/>
          </a:p>
        </p:txBody>
      </p:sp>
      <p:sp>
        <p:nvSpPr>
          <p:cNvPr id="1055" name="Rectangle 31" descr="4"/>
          <p:cNvSpPr>
            <a:spLocks noChangeArrowheads="1"/>
          </p:cNvSpPr>
          <p:nvPr/>
        </p:nvSpPr>
        <p:spPr bwMode="gray">
          <a:xfrm>
            <a:off x="10160000" y="415925"/>
            <a:ext cx="713317" cy="546100"/>
          </a:xfrm>
          <a:prstGeom prst="rect">
            <a:avLst/>
          </a:prstGeom>
          <a:blipFill dpi="0" rotWithShape="1">
            <a:blip r:embed="rId19" cstate="print"/>
            <a:srcRect/>
            <a:stretch>
              <a:fillRect/>
            </a:stretch>
          </a:blipFill>
          <a:ln w="9525">
            <a:solidFill>
              <a:srgbClr val="FFFFFF"/>
            </a:solidFill>
            <a:miter lim="800000"/>
            <a:headEnd/>
            <a:tailEnd/>
          </a:ln>
          <a:effectLst/>
        </p:spPr>
        <p:txBody>
          <a:bodyPr wrap="none" anchor="ctr"/>
          <a:lstStyle/>
          <a:p>
            <a:endParaRPr lang="en-US"/>
          </a:p>
        </p:txBody>
      </p:sp>
      <p:sp>
        <p:nvSpPr>
          <p:cNvPr id="1060" name="Rectangle 36"/>
          <p:cNvSpPr>
            <a:spLocks noChangeArrowheads="1"/>
          </p:cNvSpPr>
          <p:nvPr/>
        </p:nvSpPr>
        <p:spPr bwMode="gray">
          <a:xfrm>
            <a:off x="9334500" y="415925"/>
            <a:ext cx="713317" cy="546100"/>
          </a:xfrm>
          <a:prstGeom prst="rect">
            <a:avLst/>
          </a:prstGeom>
          <a:solidFill>
            <a:srgbClr val="FFFFFF">
              <a:alpha val="30000"/>
            </a:srgbClr>
          </a:solidFill>
          <a:ln w="9525">
            <a:solidFill>
              <a:srgbClr val="FFFFFF"/>
            </a:solidFill>
            <a:miter lim="800000"/>
            <a:headEnd/>
            <a:tailEnd/>
          </a:ln>
          <a:effec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4ED5C0-1663-C982-8237-169B5E89930B}"/>
              </a:ext>
            </a:extLst>
          </p:cNvPr>
          <p:cNvSpPr/>
          <p:nvPr/>
        </p:nvSpPr>
        <p:spPr>
          <a:xfrm>
            <a:off x="0" y="-5862"/>
            <a:ext cx="12192000" cy="197656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Left"/>
              <a:lightRig rig="threePt" dir="t"/>
            </a:scene3d>
          </a:bodyPr>
          <a:lstStyle/>
          <a:p>
            <a:pPr algn="ctr">
              <a:lnSpc>
                <a:spcPct val="120000"/>
              </a:lnSpc>
            </a:pPr>
            <a:r>
              <a:rPr lang="en-GB" sz="2000" b="1">
                <a:solidFill>
                  <a:srgbClr val="FF6600"/>
                </a:solidFill>
              </a:rPr>
              <a:t>CÔNG TY CỔ PHẦN </a:t>
            </a:r>
            <a:r>
              <a:rPr lang="vi-VN" sz="2000" b="1">
                <a:solidFill>
                  <a:srgbClr val="FF6600"/>
                </a:solidFill>
              </a:rPr>
              <a:t>ĐẦU TƯ DOVA</a:t>
            </a:r>
            <a:endParaRPr lang="en-GB" sz="2000" b="1">
              <a:solidFill>
                <a:srgbClr val="FF6600"/>
              </a:solidFill>
            </a:endParaRPr>
          </a:p>
          <a:p>
            <a:pPr algn="ctr">
              <a:lnSpc>
                <a:spcPct val="120000"/>
              </a:lnSpc>
            </a:pPr>
            <a:r>
              <a:rPr lang="en-US" sz="2800" b="1">
                <a:ln w="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a:t>*********</a:t>
            </a:r>
            <a:endParaRPr lang="en-US" sz="4000" b="1">
              <a:solidFill>
                <a:srgbClr val="FF0000"/>
              </a:solidFill>
              <a:latin typeface="Cambria Math" panose="02040503050406030204" pitchFamily="18" charset="0"/>
              <a:ea typeface="Cambria Math" panose="02040503050406030204" pitchFamily="18" charset="0"/>
            </a:endParaRPr>
          </a:p>
          <a:p>
            <a:pPr algn="ctr">
              <a:lnSpc>
                <a:spcPct val="120000"/>
              </a:lnSpc>
            </a:pPr>
            <a:r>
              <a:rPr lang="en-US" sz="2800" b="1">
                <a:solidFill>
                  <a:schemeClr val="tx2">
                    <a:lumMod val="50000"/>
                  </a:schemeClr>
                </a:solidFill>
                <a:latin typeface="Cambria Math" panose="02040503050406030204" pitchFamily="18" charset="0"/>
                <a:ea typeface="Cambria Math" panose="02040503050406030204" pitchFamily="18" charset="0"/>
              </a:rPr>
              <a:t>GIAI ĐOẠN ĐỀN BÙ, GIẢI PHÓNG MẶT BẰNG</a:t>
            </a:r>
            <a:r>
              <a:rPr lang="en-US" sz="3600" b="1">
                <a:solidFill>
                  <a:schemeClr val="tx2"/>
                </a:solidFill>
                <a:latin typeface="Roboto Slab"/>
              </a:rPr>
              <a:t/>
            </a:r>
            <a:br>
              <a:rPr lang="en-US" sz="3600" b="1">
                <a:solidFill>
                  <a:schemeClr val="tx2"/>
                </a:solidFill>
                <a:latin typeface="Roboto Slab"/>
              </a:rPr>
            </a:br>
            <a:r>
              <a:rPr lang="en-US" sz="2800" b="1" err="1">
                <a:solidFill>
                  <a:srgbClr val="FF0000"/>
                </a:solidFill>
                <a:latin typeface="Cambria Math" panose="02040503050406030204" pitchFamily="18" charset="0"/>
                <a:ea typeface="Cambria Math" panose="02040503050406030204" pitchFamily="18" charset="0"/>
                <a:cs typeface="Calibri" pitchFamily="34" charset="0"/>
              </a:rPr>
              <a:t>Dự</a:t>
            </a:r>
            <a:r>
              <a:rPr lang="en-US" sz="2800" b="1">
                <a:solidFill>
                  <a:srgbClr val="FF0000"/>
                </a:solidFill>
                <a:latin typeface="Cambria Math" panose="02040503050406030204" pitchFamily="18" charset="0"/>
                <a:ea typeface="Cambria Math" panose="02040503050406030204" pitchFamily="18" charset="0"/>
                <a:cs typeface="Calibri" pitchFamily="34" charset="0"/>
              </a:rPr>
              <a:t> </a:t>
            </a:r>
            <a:r>
              <a:rPr lang="en-US" sz="2800" b="1" err="1">
                <a:solidFill>
                  <a:srgbClr val="FF0000"/>
                </a:solidFill>
                <a:latin typeface="Cambria Math" panose="02040503050406030204" pitchFamily="18" charset="0"/>
                <a:ea typeface="Cambria Math" panose="02040503050406030204" pitchFamily="18" charset="0"/>
                <a:cs typeface="Calibri" pitchFamily="34" charset="0"/>
              </a:rPr>
              <a:t>án</a:t>
            </a:r>
            <a:r>
              <a:rPr lang="en-US" sz="2800" b="1">
                <a:solidFill>
                  <a:srgbClr val="FF0000"/>
                </a:solidFill>
                <a:latin typeface="Cambria Math" panose="02040503050406030204" pitchFamily="18" charset="0"/>
                <a:ea typeface="Cambria Math" panose="02040503050406030204" pitchFamily="18" charset="0"/>
                <a:cs typeface="Calibri" pitchFamily="34" charset="0"/>
              </a:rPr>
              <a:t>: </a:t>
            </a:r>
            <a:r>
              <a:rPr lang="vi-VN" sz="2800" b="1">
                <a:ln w="12700">
                  <a:solidFill>
                    <a:srgbClr val="FF0000"/>
                  </a:solidFill>
                  <a:prstDash val="solid"/>
                </a:ln>
                <a:solidFill>
                  <a:srgbClr val="FF0000"/>
                </a:solidFill>
                <a:effectLst>
                  <a:innerShdw blurRad="63500" dist="50800" dir="10800000">
                    <a:prstClr val="black">
                      <a:alpha val="50000"/>
                    </a:prstClr>
                  </a:innerShdw>
                  <a:reflection blurRad="6350" stA="55000" endA="300" endPos="45500" dir="5400000" sy="-100000" algn="bl" rotWithShape="0"/>
                </a:effectLst>
                <a:latin typeface="Cambria Math" panose="02040503050406030204" pitchFamily="18" charset="0"/>
                <a:ea typeface="Cambria Math" panose="02040503050406030204" pitchFamily="18" charset="0"/>
                <a:cs typeface="Calibri" pitchFamily="34" charset="0"/>
              </a:rPr>
              <a:t>Cụm công nghiệp Hòa Phong</a:t>
            </a:r>
            <a:endParaRPr lang="en-US" sz="2400" b="1">
              <a:ln w="12700">
                <a:solidFill>
                  <a:srgbClr val="FF0000"/>
                </a:solidFill>
                <a:prstDash val="solid"/>
              </a:ln>
              <a:solidFill>
                <a:srgbClr val="FF0000"/>
              </a:solidFill>
              <a:effectLst>
                <a:innerShdw blurRad="63500" dist="50800" dir="10800000">
                  <a:prstClr val="black">
                    <a:alpha val="50000"/>
                  </a:prstClr>
                </a:innerShdw>
                <a:reflection blurRad="6350" stA="55000" endA="300" endPos="45500" dir="5400000" sy="-100000" algn="bl" rotWithShape="0"/>
              </a:effectLst>
              <a:latin typeface="Californian FB" panose="0207040306080B030204" pitchFamily="18" charset="0"/>
              <a:ea typeface="Cambria Math" panose="02040503050406030204" pitchFamily="18" charset="0"/>
              <a:cs typeface="Calibri" pitchFamily="34" charset="0"/>
            </a:endParaRPr>
          </a:p>
        </p:txBody>
      </p:sp>
      <p:sp>
        <p:nvSpPr>
          <p:cNvPr id="20" name="TextBox 19">
            <a:extLst>
              <a:ext uri="{FF2B5EF4-FFF2-40B4-BE49-F238E27FC236}">
                <a16:creationId xmlns:a16="http://schemas.microsoft.com/office/drawing/2014/main" id="{DCDA83FC-ED39-8F77-C682-81ECDAC030E3}"/>
              </a:ext>
            </a:extLst>
          </p:cNvPr>
          <p:cNvSpPr txBox="1"/>
          <p:nvPr/>
        </p:nvSpPr>
        <p:spPr>
          <a:xfrm>
            <a:off x="9486899" y="7582146"/>
            <a:ext cx="6172200" cy="369332"/>
          </a:xfrm>
          <a:prstGeom prst="rect">
            <a:avLst/>
          </a:prstGeom>
          <a:noFill/>
        </p:spPr>
        <p:txBody>
          <a:bodyPr wrap="square" rtlCol="0">
            <a:spAutoFit/>
          </a:bodyPr>
          <a:lstStyle/>
          <a:p>
            <a:r>
              <a:rPr lang="en-US"/>
              <a:t>DĐ</a:t>
            </a:r>
          </a:p>
        </p:txBody>
      </p:sp>
      <p:sp>
        <p:nvSpPr>
          <p:cNvPr id="23" name="TextBox 22">
            <a:extLst>
              <a:ext uri="{FF2B5EF4-FFF2-40B4-BE49-F238E27FC236}">
                <a16:creationId xmlns:a16="http://schemas.microsoft.com/office/drawing/2014/main" id="{C180E945-FFDB-162E-42DA-21984531BFD3}"/>
              </a:ext>
            </a:extLst>
          </p:cNvPr>
          <p:cNvSpPr txBox="1"/>
          <p:nvPr/>
        </p:nvSpPr>
        <p:spPr>
          <a:xfrm>
            <a:off x="1600200" y="2590800"/>
            <a:ext cx="2514600" cy="461665"/>
          </a:xfrm>
          <a:prstGeom prst="rect">
            <a:avLst/>
          </a:prstGeom>
          <a:solidFill>
            <a:schemeClr val="accent5"/>
          </a:solidFill>
        </p:spPr>
        <p:txBody>
          <a:bodyPr wrap="square" rtlCol="0">
            <a:spAutoFit/>
          </a:bodyPr>
          <a:lstStyle/>
          <a:p>
            <a:r>
              <a:rPr lang="en-US" sz="2400" b="1" err="1">
                <a:solidFill>
                  <a:srgbClr val="FF0000"/>
                </a:solidFill>
                <a:latin typeface="Times" pitchFamily="34" charset="0"/>
                <a:ea typeface="Times" pitchFamily="34" charset="0"/>
                <a:cs typeface="Times" pitchFamily="34" charset="0"/>
              </a:rPr>
              <a:t>Hưng</a:t>
            </a:r>
            <a:r>
              <a:rPr lang="en-US" sz="2400" b="1">
                <a:solidFill>
                  <a:srgbClr val="FF0000"/>
                </a:solidFill>
                <a:latin typeface="Times" pitchFamily="34" charset="0"/>
                <a:ea typeface="Times" pitchFamily="34" charset="0"/>
                <a:cs typeface="Times" pitchFamily="34" charset="0"/>
              </a:rPr>
              <a:t> </a:t>
            </a:r>
            <a:r>
              <a:rPr lang="en-US" sz="2400" b="1" err="1">
                <a:solidFill>
                  <a:srgbClr val="FF0000"/>
                </a:solidFill>
                <a:latin typeface="Times" pitchFamily="34" charset="0"/>
                <a:ea typeface="Times" pitchFamily="34" charset="0"/>
                <a:cs typeface="Times" pitchFamily="34" charset="0"/>
              </a:rPr>
              <a:t>Yên</a:t>
            </a:r>
            <a:r>
              <a:rPr lang="en-US" sz="2400" b="1">
                <a:solidFill>
                  <a:srgbClr val="FF0000"/>
                </a:solidFill>
                <a:latin typeface="Times" pitchFamily="34" charset="0"/>
                <a:ea typeface="Times" pitchFamily="34" charset="0"/>
                <a:cs typeface="Times" pitchFamily="34" charset="0"/>
              </a:rPr>
              <a:t>, 2024</a:t>
            </a:r>
          </a:p>
        </p:txBody>
      </p:sp>
      <p:pic>
        <p:nvPicPr>
          <p:cNvPr id="1026" name="Picture 2" descr="tc_1 -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234214"/>
            <a:ext cx="6619875" cy="393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12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3985DD-5CB2-41B0-AF40-87BA670B845E}" type="slidenum">
              <a:rPr lang="en-US" altLang="en-US" smtClean="0">
                <a:solidFill>
                  <a:srgbClr val="000000"/>
                </a:solidFill>
              </a:rPr>
              <a:pPr>
                <a:defRPr/>
              </a:pPr>
              <a:t>10</a:t>
            </a:fld>
            <a:endParaRPr lang="en-US" altLang="en-US">
              <a:solidFill>
                <a:srgbClr val="000000"/>
              </a:solidFill>
            </a:endParaRPr>
          </a:p>
        </p:txBody>
      </p:sp>
      <p:sp>
        <p:nvSpPr>
          <p:cNvPr id="3" name="TextBox 2"/>
          <p:cNvSpPr txBox="1"/>
          <p:nvPr/>
        </p:nvSpPr>
        <p:spPr>
          <a:xfrm>
            <a:off x="1" y="304800"/>
            <a:ext cx="9372600" cy="492443"/>
          </a:xfrm>
          <a:prstGeom prst="rect">
            <a:avLst/>
          </a:prstGeom>
          <a:noFill/>
        </p:spPr>
        <p:txBody>
          <a:bodyPr wrap="square" rtlCol="0">
            <a:spAutoFit/>
          </a:bodyPr>
          <a:lstStyle/>
          <a:p>
            <a:pPr algn="ctr"/>
            <a:r>
              <a:rPr lang="en-GB" sz="2600" b="1">
                <a:solidFill>
                  <a:srgbClr val="0070C0"/>
                </a:solidFill>
                <a:latin typeface="Calibri "/>
                <a:cs typeface="Arial" panose="020B0604020202020204" pitchFamily="34" charset="0"/>
              </a:rPr>
              <a:t>HIỆN TRẠNG QUẢN LÝ, SỬ DỤNG ĐẤT</a:t>
            </a:r>
            <a:endParaRPr lang="en-US" sz="2600" b="1">
              <a:solidFill>
                <a:srgbClr val="0070C0"/>
              </a:solidFill>
              <a:latin typeface="Calibri "/>
              <a:cs typeface="Arial" panose="020B0604020202020204" pitchFamily="34" charset="0"/>
            </a:endParaRPr>
          </a:p>
        </p:txBody>
      </p:sp>
      <p:sp>
        <p:nvSpPr>
          <p:cNvPr id="17" name="Rectangle 16"/>
          <p:cNvSpPr/>
          <p:nvPr/>
        </p:nvSpPr>
        <p:spPr>
          <a:xfrm>
            <a:off x="762000" y="1372195"/>
            <a:ext cx="10744200" cy="2037481"/>
          </a:xfrm>
          <a:prstGeom prst="rect">
            <a:avLst/>
          </a:prstGeom>
        </p:spPr>
        <p:txBody>
          <a:bodyPr wrap="square">
            <a:spAutoFit/>
          </a:bodyPr>
          <a:lstStyle/>
          <a:p>
            <a:pPr marL="342900" indent="-342900" algn="just">
              <a:spcBef>
                <a:spcPct val="20000"/>
              </a:spcBef>
              <a:buClr>
                <a:schemeClr val="tx2"/>
              </a:buClr>
              <a:buFont typeface="Wingdings" pitchFamily="2" charset="2"/>
              <a:buChar char="v"/>
            </a:pPr>
            <a:r>
              <a:rPr lang="vi-VN" sz="1600">
                <a:solidFill>
                  <a:srgbClr val="000000"/>
                </a:solidFill>
              </a:rPr>
              <a:t>Dự án </a:t>
            </a:r>
            <a:r>
              <a:rPr lang="en-US" sz="1600" err="1">
                <a:solidFill>
                  <a:srgbClr val="000000"/>
                </a:solidFill>
              </a:rPr>
              <a:t>có</a:t>
            </a:r>
            <a:r>
              <a:rPr lang="vi-VN" sz="1600">
                <a:solidFill>
                  <a:srgbClr val="000000"/>
                </a:solidFill>
              </a:rPr>
              <a:t> tổng diện tích Quy hoạch là 17,78ha. </a:t>
            </a:r>
            <a:endParaRPr lang="en-US" sz="1600">
              <a:solidFill>
                <a:srgbClr val="000000"/>
              </a:solidFill>
            </a:endParaRPr>
          </a:p>
          <a:p>
            <a:pPr marL="342900" indent="-342900" algn="just">
              <a:spcBef>
                <a:spcPct val="20000"/>
              </a:spcBef>
              <a:buClr>
                <a:schemeClr val="tx2"/>
              </a:buClr>
              <a:buFont typeface="Wingdings" pitchFamily="2" charset="2"/>
              <a:buChar char="v"/>
            </a:pPr>
            <a:r>
              <a:rPr lang="vi-VN" sz="1600">
                <a:solidFill>
                  <a:srgbClr val="000000"/>
                </a:solidFill>
              </a:rPr>
              <a:t>Khu đất phần lớn là diện tích đất canh tác (đất trồng lúa) chiếm 89,463% diện tích toàn khu vực. Ngoài ra trên khu vực dự án còn phần diện tích đất ao, hồ, mương chiếm 5,537% diện tích toàn khu vực, phần đường đất hiện trạng chiếm 5% diện tích toàn khu vực lập quy hoạch. Trong khu vực chưa có công trình xây dựng kiên cố nào.</a:t>
            </a:r>
            <a:r>
              <a:rPr lang="en-US" sz="1600">
                <a:solidFill>
                  <a:srgbClr val="000000"/>
                </a:solidFill>
              </a:rPr>
              <a:t> Thống kê theo bảng sau:</a:t>
            </a:r>
          </a:p>
          <a:p>
            <a:pPr marL="342900" indent="-342900" algn="just">
              <a:spcBef>
                <a:spcPct val="20000"/>
              </a:spcBef>
              <a:buClr>
                <a:schemeClr val="tx2"/>
              </a:buClr>
              <a:buFont typeface="Wingdings" pitchFamily="2" charset="2"/>
              <a:buChar char="v"/>
            </a:pPr>
            <a:endParaRPr lang="en-US" sz="1600">
              <a:solidFill>
                <a:srgbClr val="000000"/>
              </a:solidFill>
            </a:endParaRPr>
          </a:p>
          <a:p>
            <a:pPr marL="342900" indent="-342900" algn="just">
              <a:spcBef>
                <a:spcPct val="20000"/>
              </a:spcBef>
              <a:buClr>
                <a:schemeClr val="tx2"/>
              </a:buClr>
              <a:buFont typeface="Wingdings" pitchFamily="2" charset="2"/>
              <a:buChar char="v"/>
            </a:pPr>
            <a:endParaRPr lang="en-US" sz="200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46339350"/>
              </p:ext>
            </p:extLst>
          </p:nvPr>
        </p:nvGraphicFramePr>
        <p:xfrm>
          <a:off x="762000" y="2819400"/>
          <a:ext cx="6021189" cy="3085373"/>
        </p:xfrm>
        <a:graphic>
          <a:graphicData uri="http://schemas.openxmlformats.org/drawingml/2006/table">
            <a:tbl>
              <a:tblPr firstRow="1" firstCol="1" bandRow="1">
                <a:tableStyleId>{5C22544A-7EE6-4342-B048-85BDC9FD1C3A}</a:tableStyleId>
              </a:tblPr>
              <a:tblGrid>
                <a:gridCol w="533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2058789">
                  <a:extLst>
                    <a:ext uri="{9D8B030D-6E8A-4147-A177-3AD203B41FA5}">
                      <a16:colId xmlns:a16="http://schemas.microsoft.com/office/drawing/2014/main" val="20004"/>
                    </a:ext>
                  </a:extLst>
                </a:gridCol>
              </a:tblGrid>
              <a:tr h="809069">
                <a:tc>
                  <a:txBody>
                    <a:bodyPr/>
                    <a:lstStyle/>
                    <a:p>
                      <a:pPr algn="ctr">
                        <a:lnSpc>
                          <a:spcPct val="115000"/>
                        </a:lnSpc>
                        <a:spcBef>
                          <a:spcPts val="300"/>
                        </a:spcBef>
                        <a:spcAft>
                          <a:spcPts val="300"/>
                        </a:spcAft>
                      </a:pPr>
                      <a:r>
                        <a:rPr lang="en-US" sz="1300">
                          <a:solidFill>
                            <a:srgbClr val="000000"/>
                          </a:solidFill>
                        </a:rPr>
                        <a:t>STT</a:t>
                      </a:r>
                    </a:p>
                  </a:txBody>
                  <a:tcPr marL="68580" marR="68580" marT="0" marB="0" anchor="ctr"/>
                </a:tc>
                <a:tc>
                  <a:txBody>
                    <a:bodyPr/>
                    <a:lstStyle/>
                    <a:p>
                      <a:pPr algn="ctr">
                        <a:lnSpc>
                          <a:spcPct val="115000"/>
                        </a:lnSpc>
                        <a:spcBef>
                          <a:spcPts val="300"/>
                        </a:spcBef>
                        <a:spcAft>
                          <a:spcPts val="300"/>
                        </a:spcAft>
                      </a:pPr>
                      <a:r>
                        <a:rPr lang="en-US" sz="1300" err="1">
                          <a:solidFill>
                            <a:srgbClr val="000000"/>
                          </a:solidFill>
                        </a:rPr>
                        <a:t>Chức</a:t>
                      </a:r>
                      <a:r>
                        <a:rPr lang="en-US" sz="1300">
                          <a:solidFill>
                            <a:srgbClr val="000000"/>
                          </a:solidFill>
                        </a:rPr>
                        <a:t> </a:t>
                      </a:r>
                      <a:r>
                        <a:rPr lang="en-US" sz="1300" err="1">
                          <a:solidFill>
                            <a:srgbClr val="000000"/>
                          </a:solidFill>
                        </a:rPr>
                        <a:t>năng</a:t>
                      </a:r>
                      <a:r>
                        <a:rPr lang="en-US" sz="1300">
                          <a:solidFill>
                            <a:srgbClr val="000000"/>
                          </a:solidFill>
                        </a:rPr>
                        <a:t> </a:t>
                      </a:r>
                    </a:p>
                    <a:p>
                      <a:pPr algn="ctr">
                        <a:lnSpc>
                          <a:spcPct val="115000"/>
                        </a:lnSpc>
                        <a:spcBef>
                          <a:spcPts val="300"/>
                        </a:spcBef>
                        <a:spcAft>
                          <a:spcPts val="300"/>
                        </a:spcAft>
                      </a:pPr>
                      <a:r>
                        <a:rPr lang="en-US" sz="1300">
                          <a:solidFill>
                            <a:srgbClr val="000000"/>
                          </a:solidFill>
                        </a:rPr>
                        <a:t>sử </a:t>
                      </a:r>
                      <a:r>
                        <a:rPr lang="en-US" sz="1300" err="1">
                          <a:solidFill>
                            <a:srgbClr val="000000"/>
                          </a:solidFill>
                        </a:rPr>
                        <a:t>dụng</a:t>
                      </a:r>
                      <a:r>
                        <a:rPr lang="en-US" sz="1300">
                          <a:solidFill>
                            <a:srgbClr val="000000"/>
                          </a:solidFill>
                        </a:rPr>
                        <a:t> </a:t>
                      </a:r>
                      <a:r>
                        <a:rPr lang="en-US" sz="1300" err="1">
                          <a:solidFill>
                            <a:srgbClr val="000000"/>
                          </a:solidFill>
                        </a:rPr>
                        <a:t>đất</a:t>
                      </a:r>
                      <a:endParaRPr lang="en-US" sz="1300">
                        <a:solidFill>
                          <a:srgbClr val="000000"/>
                        </a:solidFill>
                      </a:endParaRPr>
                    </a:p>
                  </a:txBody>
                  <a:tcPr marL="68580" marR="68580" marT="0" marB="0" anchor="ctr"/>
                </a:tc>
                <a:tc>
                  <a:txBody>
                    <a:bodyPr/>
                    <a:lstStyle/>
                    <a:p>
                      <a:pPr algn="ctr">
                        <a:lnSpc>
                          <a:spcPct val="115000"/>
                        </a:lnSpc>
                        <a:spcBef>
                          <a:spcPts val="300"/>
                        </a:spcBef>
                        <a:spcAft>
                          <a:spcPts val="300"/>
                        </a:spcAft>
                      </a:pPr>
                      <a:r>
                        <a:rPr lang="en-US" sz="1300">
                          <a:solidFill>
                            <a:srgbClr val="000000"/>
                          </a:solidFill>
                        </a:rPr>
                        <a:t>Diện tích (m2)</a:t>
                      </a:r>
                    </a:p>
                  </a:txBody>
                  <a:tcPr marL="68580" marR="68580" marT="0" marB="0" anchor="ctr"/>
                </a:tc>
                <a:tc>
                  <a:txBody>
                    <a:bodyPr/>
                    <a:lstStyle/>
                    <a:p>
                      <a:pPr algn="ctr">
                        <a:lnSpc>
                          <a:spcPct val="115000"/>
                        </a:lnSpc>
                        <a:spcBef>
                          <a:spcPts val="300"/>
                        </a:spcBef>
                        <a:spcAft>
                          <a:spcPts val="300"/>
                        </a:spcAft>
                      </a:pPr>
                      <a:r>
                        <a:rPr lang="en-US" sz="1300">
                          <a:solidFill>
                            <a:srgbClr val="000000"/>
                          </a:solidFill>
                        </a:rPr>
                        <a:t>Tỷ lệ (%)</a:t>
                      </a:r>
                    </a:p>
                  </a:txBody>
                  <a:tcPr marL="68580" marR="68580" marT="0" marB="0" anchor="ctr"/>
                </a:tc>
                <a:tc>
                  <a:txBody>
                    <a:bodyPr/>
                    <a:lstStyle/>
                    <a:p>
                      <a:pPr algn="ctr">
                        <a:lnSpc>
                          <a:spcPct val="115000"/>
                        </a:lnSpc>
                        <a:spcBef>
                          <a:spcPts val="300"/>
                        </a:spcBef>
                        <a:spcAft>
                          <a:spcPts val="300"/>
                        </a:spcAft>
                      </a:pPr>
                      <a:r>
                        <a:rPr lang="en-US" sz="1300" err="1">
                          <a:solidFill>
                            <a:srgbClr val="000000"/>
                          </a:solidFill>
                        </a:rPr>
                        <a:t>Đánh</a:t>
                      </a:r>
                      <a:r>
                        <a:rPr lang="en-US" sz="1300">
                          <a:solidFill>
                            <a:srgbClr val="000000"/>
                          </a:solidFill>
                        </a:rPr>
                        <a:t> </a:t>
                      </a:r>
                      <a:r>
                        <a:rPr lang="en-US" sz="1300" err="1">
                          <a:solidFill>
                            <a:srgbClr val="000000"/>
                          </a:solidFill>
                        </a:rPr>
                        <a:t>giá</a:t>
                      </a:r>
                      <a:r>
                        <a:rPr lang="en-US" sz="1300">
                          <a:solidFill>
                            <a:srgbClr val="000000"/>
                          </a:solidFill>
                        </a:rPr>
                        <a:t> </a:t>
                      </a:r>
                      <a:r>
                        <a:rPr lang="en-US" sz="1300" err="1">
                          <a:solidFill>
                            <a:srgbClr val="000000"/>
                          </a:solidFill>
                        </a:rPr>
                        <a:t>đất</a:t>
                      </a:r>
                      <a:endParaRPr lang="en-US" sz="1300">
                        <a:solidFill>
                          <a:srgbClr val="000000"/>
                        </a:solidFill>
                      </a:endParaRPr>
                    </a:p>
                  </a:txBody>
                  <a:tcPr marL="68580" marR="68580" marT="0" marB="0" anchor="ctr"/>
                </a:tc>
                <a:extLst>
                  <a:ext uri="{0D108BD9-81ED-4DB2-BD59-A6C34878D82A}">
                    <a16:rowId xmlns:a16="http://schemas.microsoft.com/office/drawing/2014/main" val="10000"/>
                  </a:ext>
                </a:extLst>
              </a:tr>
              <a:tr h="654523">
                <a:tc>
                  <a:txBody>
                    <a:bodyPr/>
                    <a:lstStyle/>
                    <a:p>
                      <a:pPr algn="ctr">
                        <a:lnSpc>
                          <a:spcPct val="115000"/>
                        </a:lnSpc>
                        <a:spcBef>
                          <a:spcPts val="300"/>
                        </a:spcBef>
                        <a:spcAft>
                          <a:spcPts val="300"/>
                        </a:spcAft>
                      </a:pPr>
                      <a:r>
                        <a:rPr lang="en-US" sz="1300">
                          <a:solidFill>
                            <a:srgbClr val="000000"/>
                          </a:solidFill>
                        </a:rPr>
                        <a:t>1</a:t>
                      </a:r>
                    </a:p>
                  </a:txBody>
                  <a:tcPr marL="68580" marR="68580" marT="0" marB="0" anchor="ctr"/>
                </a:tc>
                <a:tc>
                  <a:txBody>
                    <a:bodyPr/>
                    <a:lstStyle/>
                    <a:p>
                      <a:pPr>
                        <a:lnSpc>
                          <a:spcPct val="115000"/>
                        </a:lnSpc>
                        <a:spcBef>
                          <a:spcPts val="300"/>
                        </a:spcBef>
                        <a:spcAft>
                          <a:spcPts val="300"/>
                        </a:spcAft>
                      </a:pPr>
                      <a:r>
                        <a:rPr lang="en-US" sz="1300" err="1">
                          <a:solidFill>
                            <a:srgbClr val="000000"/>
                          </a:solidFill>
                        </a:rPr>
                        <a:t>Đất</a:t>
                      </a:r>
                      <a:r>
                        <a:rPr lang="en-US" sz="1300">
                          <a:solidFill>
                            <a:srgbClr val="000000"/>
                          </a:solidFill>
                        </a:rPr>
                        <a:t> </a:t>
                      </a:r>
                      <a:r>
                        <a:rPr lang="en-US" sz="1300" err="1">
                          <a:solidFill>
                            <a:srgbClr val="000000"/>
                          </a:solidFill>
                        </a:rPr>
                        <a:t>ruộng</a:t>
                      </a:r>
                      <a:r>
                        <a:rPr lang="en-US" sz="1300">
                          <a:solidFill>
                            <a:srgbClr val="000000"/>
                          </a:solidFill>
                        </a:rPr>
                        <a:t> </a:t>
                      </a:r>
                      <a:r>
                        <a:rPr lang="en-US" sz="1300" err="1">
                          <a:solidFill>
                            <a:srgbClr val="000000"/>
                          </a:solidFill>
                        </a:rPr>
                        <a:t>lúa</a:t>
                      </a:r>
                      <a:endParaRPr lang="en-US" sz="1300">
                        <a:solidFill>
                          <a:srgbClr val="000000"/>
                        </a:solidFill>
                      </a:endParaRP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159.066</a:t>
                      </a: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89,463</a:t>
                      </a:r>
                    </a:p>
                  </a:txBody>
                  <a:tcPr marL="68580" marR="68580" marT="0" marB="0" anchor="ctr"/>
                </a:tc>
                <a:tc>
                  <a:txBody>
                    <a:bodyPr/>
                    <a:lstStyle/>
                    <a:p>
                      <a:pPr>
                        <a:lnSpc>
                          <a:spcPct val="115000"/>
                        </a:lnSpc>
                        <a:spcBef>
                          <a:spcPts val="300"/>
                        </a:spcBef>
                        <a:spcAft>
                          <a:spcPts val="300"/>
                        </a:spcAft>
                      </a:pPr>
                      <a:r>
                        <a:rPr lang="en-US" sz="1300" err="1">
                          <a:solidFill>
                            <a:srgbClr val="000000"/>
                          </a:solidFill>
                        </a:rPr>
                        <a:t>Thuận</a:t>
                      </a:r>
                      <a:r>
                        <a:rPr lang="en-US" sz="1300">
                          <a:solidFill>
                            <a:srgbClr val="000000"/>
                          </a:solidFill>
                        </a:rPr>
                        <a:t> </a:t>
                      </a:r>
                      <a:r>
                        <a:rPr lang="en-US" sz="1300" err="1">
                          <a:solidFill>
                            <a:srgbClr val="000000"/>
                          </a:solidFill>
                        </a:rPr>
                        <a:t>lợi</a:t>
                      </a:r>
                      <a:r>
                        <a:rPr lang="en-US" sz="1300">
                          <a:solidFill>
                            <a:srgbClr val="000000"/>
                          </a:solidFill>
                        </a:rPr>
                        <a:t> </a:t>
                      </a:r>
                      <a:r>
                        <a:rPr lang="en-US" sz="1300" err="1">
                          <a:solidFill>
                            <a:srgbClr val="000000"/>
                          </a:solidFill>
                        </a:rPr>
                        <a:t>cho</a:t>
                      </a:r>
                      <a:r>
                        <a:rPr lang="en-US" sz="1300">
                          <a:solidFill>
                            <a:srgbClr val="000000"/>
                          </a:solidFill>
                        </a:rPr>
                        <a:t> </a:t>
                      </a:r>
                      <a:r>
                        <a:rPr lang="en-US" sz="1300" err="1">
                          <a:solidFill>
                            <a:srgbClr val="000000"/>
                          </a:solidFill>
                        </a:rPr>
                        <a:t>xây</a:t>
                      </a:r>
                      <a:r>
                        <a:rPr lang="en-US" sz="1300">
                          <a:solidFill>
                            <a:srgbClr val="000000"/>
                          </a:solidFill>
                        </a:rPr>
                        <a:t> </a:t>
                      </a:r>
                      <a:r>
                        <a:rPr lang="en-US" sz="1300" err="1">
                          <a:solidFill>
                            <a:srgbClr val="000000"/>
                          </a:solidFill>
                        </a:rPr>
                        <a:t>dựng</a:t>
                      </a:r>
                      <a:endParaRPr lang="en-US" sz="1300">
                        <a:solidFill>
                          <a:srgbClr val="000000"/>
                        </a:solidFill>
                      </a:endParaRPr>
                    </a:p>
                  </a:txBody>
                  <a:tcPr marL="68580" marR="68580" marT="0" marB="0" anchor="ctr"/>
                </a:tc>
                <a:extLst>
                  <a:ext uri="{0D108BD9-81ED-4DB2-BD59-A6C34878D82A}">
                    <a16:rowId xmlns:a16="http://schemas.microsoft.com/office/drawing/2014/main" val="10001"/>
                  </a:ext>
                </a:extLst>
              </a:tr>
              <a:tr h="654523">
                <a:tc>
                  <a:txBody>
                    <a:bodyPr/>
                    <a:lstStyle/>
                    <a:p>
                      <a:pPr algn="ctr">
                        <a:lnSpc>
                          <a:spcPct val="115000"/>
                        </a:lnSpc>
                        <a:spcBef>
                          <a:spcPts val="300"/>
                        </a:spcBef>
                        <a:spcAft>
                          <a:spcPts val="300"/>
                        </a:spcAft>
                      </a:pPr>
                      <a:r>
                        <a:rPr lang="en-US" sz="1300">
                          <a:solidFill>
                            <a:srgbClr val="000000"/>
                          </a:solidFill>
                        </a:rPr>
                        <a:t>2</a:t>
                      </a:r>
                    </a:p>
                  </a:txBody>
                  <a:tcPr marL="68580" marR="68580" marT="0" marB="0" anchor="ctr"/>
                </a:tc>
                <a:tc>
                  <a:txBody>
                    <a:bodyPr/>
                    <a:lstStyle/>
                    <a:p>
                      <a:pPr>
                        <a:lnSpc>
                          <a:spcPct val="115000"/>
                        </a:lnSpc>
                        <a:spcBef>
                          <a:spcPts val="300"/>
                        </a:spcBef>
                        <a:spcAft>
                          <a:spcPts val="300"/>
                        </a:spcAft>
                      </a:pPr>
                      <a:r>
                        <a:rPr lang="en-US" sz="1300">
                          <a:solidFill>
                            <a:srgbClr val="000000"/>
                          </a:solidFill>
                        </a:rPr>
                        <a:t>Đất ao, hồ, mương</a:t>
                      </a: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9.845</a:t>
                      </a: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5,537</a:t>
                      </a:r>
                    </a:p>
                  </a:txBody>
                  <a:tcPr marL="68580" marR="68580" marT="0" marB="0" anchor="ctr"/>
                </a:tc>
                <a:tc>
                  <a:txBody>
                    <a:bodyPr/>
                    <a:lstStyle/>
                    <a:p>
                      <a:pPr>
                        <a:lnSpc>
                          <a:spcPct val="115000"/>
                        </a:lnSpc>
                        <a:spcBef>
                          <a:spcPts val="300"/>
                        </a:spcBef>
                        <a:spcAft>
                          <a:spcPts val="300"/>
                        </a:spcAft>
                      </a:pPr>
                      <a:r>
                        <a:rPr lang="en-US" sz="1300" err="1">
                          <a:solidFill>
                            <a:srgbClr val="000000"/>
                          </a:solidFill>
                        </a:rPr>
                        <a:t>Thuận</a:t>
                      </a:r>
                      <a:r>
                        <a:rPr lang="en-US" sz="1300">
                          <a:solidFill>
                            <a:srgbClr val="000000"/>
                          </a:solidFill>
                        </a:rPr>
                        <a:t> </a:t>
                      </a:r>
                      <a:r>
                        <a:rPr lang="en-US" sz="1300" err="1">
                          <a:solidFill>
                            <a:srgbClr val="000000"/>
                          </a:solidFill>
                        </a:rPr>
                        <a:t>lợi</a:t>
                      </a:r>
                      <a:r>
                        <a:rPr lang="en-US" sz="1300">
                          <a:solidFill>
                            <a:srgbClr val="000000"/>
                          </a:solidFill>
                        </a:rPr>
                        <a:t> </a:t>
                      </a:r>
                      <a:r>
                        <a:rPr lang="en-US" sz="1300" err="1">
                          <a:solidFill>
                            <a:srgbClr val="000000"/>
                          </a:solidFill>
                        </a:rPr>
                        <a:t>cho</a:t>
                      </a:r>
                      <a:r>
                        <a:rPr lang="en-US" sz="1300">
                          <a:solidFill>
                            <a:srgbClr val="000000"/>
                          </a:solidFill>
                        </a:rPr>
                        <a:t> </a:t>
                      </a:r>
                      <a:r>
                        <a:rPr lang="en-US" sz="1300" err="1">
                          <a:solidFill>
                            <a:srgbClr val="000000"/>
                          </a:solidFill>
                        </a:rPr>
                        <a:t>xây</a:t>
                      </a:r>
                      <a:r>
                        <a:rPr lang="en-US" sz="1300">
                          <a:solidFill>
                            <a:srgbClr val="000000"/>
                          </a:solidFill>
                        </a:rPr>
                        <a:t> </a:t>
                      </a:r>
                      <a:r>
                        <a:rPr lang="en-US" sz="1300" err="1">
                          <a:solidFill>
                            <a:srgbClr val="000000"/>
                          </a:solidFill>
                        </a:rPr>
                        <a:t>dựng</a:t>
                      </a:r>
                      <a:endParaRPr lang="en-US" sz="1300">
                        <a:solidFill>
                          <a:srgbClr val="000000"/>
                        </a:solidFill>
                      </a:endParaRPr>
                    </a:p>
                  </a:txBody>
                  <a:tcPr marL="68580" marR="68580" marT="0" marB="0" anchor="ctr"/>
                </a:tc>
                <a:extLst>
                  <a:ext uri="{0D108BD9-81ED-4DB2-BD59-A6C34878D82A}">
                    <a16:rowId xmlns:a16="http://schemas.microsoft.com/office/drawing/2014/main" val="10002"/>
                  </a:ext>
                </a:extLst>
              </a:tr>
              <a:tr h="654523">
                <a:tc>
                  <a:txBody>
                    <a:bodyPr/>
                    <a:lstStyle/>
                    <a:p>
                      <a:pPr algn="ctr">
                        <a:lnSpc>
                          <a:spcPct val="115000"/>
                        </a:lnSpc>
                        <a:spcBef>
                          <a:spcPts val="300"/>
                        </a:spcBef>
                        <a:spcAft>
                          <a:spcPts val="300"/>
                        </a:spcAft>
                      </a:pPr>
                      <a:r>
                        <a:rPr lang="en-US" sz="1300">
                          <a:solidFill>
                            <a:srgbClr val="000000"/>
                          </a:solidFill>
                        </a:rPr>
                        <a:t>3</a:t>
                      </a:r>
                    </a:p>
                  </a:txBody>
                  <a:tcPr marL="68580" marR="68580" marT="0" marB="0" anchor="ctr"/>
                </a:tc>
                <a:tc>
                  <a:txBody>
                    <a:bodyPr/>
                    <a:lstStyle/>
                    <a:p>
                      <a:pPr>
                        <a:lnSpc>
                          <a:spcPct val="115000"/>
                        </a:lnSpc>
                        <a:spcBef>
                          <a:spcPts val="300"/>
                        </a:spcBef>
                        <a:spcAft>
                          <a:spcPts val="300"/>
                        </a:spcAft>
                      </a:pPr>
                      <a:r>
                        <a:rPr lang="en-US" sz="1300">
                          <a:solidFill>
                            <a:srgbClr val="000000"/>
                          </a:solidFill>
                        </a:rPr>
                        <a:t>Đất đường hiện trạng</a:t>
                      </a: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8.889</a:t>
                      </a:r>
                    </a:p>
                  </a:txBody>
                  <a:tcPr marL="68580" marR="68580" marT="0" marB="0" anchor="ctr"/>
                </a:tc>
                <a:tc>
                  <a:txBody>
                    <a:bodyPr/>
                    <a:lstStyle/>
                    <a:p>
                      <a:pPr algn="r">
                        <a:lnSpc>
                          <a:spcPct val="115000"/>
                        </a:lnSpc>
                        <a:spcBef>
                          <a:spcPts val="300"/>
                        </a:spcBef>
                        <a:spcAft>
                          <a:spcPts val="300"/>
                        </a:spcAft>
                      </a:pPr>
                      <a:r>
                        <a:rPr lang="en-US" sz="1300">
                          <a:solidFill>
                            <a:srgbClr val="000000"/>
                          </a:solidFill>
                        </a:rPr>
                        <a:t>5,0</a:t>
                      </a:r>
                    </a:p>
                  </a:txBody>
                  <a:tcPr marL="68580" marR="68580" marT="0" marB="0" anchor="ctr"/>
                </a:tc>
                <a:tc>
                  <a:txBody>
                    <a:bodyPr/>
                    <a:lstStyle/>
                    <a:p>
                      <a:pPr>
                        <a:lnSpc>
                          <a:spcPct val="115000"/>
                        </a:lnSpc>
                        <a:spcBef>
                          <a:spcPts val="300"/>
                        </a:spcBef>
                        <a:spcAft>
                          <a:spcPts val="300"/>
                        </a:spcAft>
                      </a:pPr>
                      <a:r>
                        <a:rPr lang="en-US" sz="1300" err="1">
                          <a:solidFill>
                            <a:srgbClr val="000000"/>
                          </a:solidFill>
                        </a:rPr>
                        <a:t>Thuận</a:t>
                      </a:r>
                      <a:r>
                        <a:rPr lang="en-US" sz="1300">
                          <a:solidFill>
                            <a:srgbClr val="000000"/>
                          </a:solidFill>
                        </a:rPr>
                        <a:t> </a:t>
                      </a:r>
                      <a:r>
                        <a:rPr lang="en-US" sz="1300" err="1">
                          <a:solidFill>
                            <a:srgbClr val="000000"/>
                          </a:solidFill>
                        </a:rPr>
                        <a:t>lợi</a:t>
                      </a:r>
                      <a:r>
                        <a:rPr lang="en-US" sz="1300">
                          <a:solidFill>
                            <a:srgbClr val="000000"/>
                          </a:solidFill>
                        </a:rPr>
                        <a:t> </a:t>
                      </a:r>
                      <a:r>
                        <a:rPr lang="en-US" sz="1300" err="1">
                          <a:solidFill>
                            <a:srgbClr val="000000"/>
                          </a:solidFill>
                        </a:rPr>
                        <a:t>cho</a:t>
                      </a:r>
                      <a:r>
                        <a:rPr lang="en-US" sz="1300">
                          <a:solidFill>
                            <a:srgbClr val="000000"/>
                          </a:solidFill>
                        </a:rPr>
                        <a:t> </a:t>
                      </a:r>
                      <a:r>
                        <a:rPr lang="en-US" sz="1300" err="1">
                          <a:solidFill>
                            <a:srgbClr val="000000"/>
                          </a:solidFill>
                        </a:rPr>
                        <a:t>xây</a:t>
                      </a:r>
                      <a:r>
                        <a:rPr lang="en-US" sz="1300">
                          <a:solidFill>
                            <a:srgbClr val="000000"/>
                          </a:solidFill>
                        </a:rPr>
                        <a:t> </a:t>
                      </a:r>
                      <a:r>
                        <a:rPr lang="en-US" sz="1300" err="1">
                          <a:solidFill>
                            <a:srgbClr val="000000"/>
                          </a:solidFill>
                        </a:rPr>
                        <a:t>dựng</a:t>
                      </a:r>
                      <a:endParaRPr lang="en-US" sz="1300">
                        <a:solidFill>
                          <a:srgbClr val="000000"/>
                        </a:solidFill>
                      </a:endParaRPr>
                    </a:p>
                  </a:txBody>
                  <a:tcPr marL="68580" marR="68580" marT="0" marB="0" anchor="ctr"/>
                </a:tc>
                <a:extLst>
                  <a:ext uri="{0D108BD9-81ED-4DB2-BD59-A6C34878D82A}">
                    <a16:rowId xmlns:a16="http://schemas.microsoft.com/office/drawing/2014/main" val="10003"/>
                  </a:ext>
                </a:extLst>
              </a:tr>
              <a:tr h="312735">
                <a:tc>
                  <a:txBody>
                    <a:bodyPr/>
                    <a:lstStyle/>
                    <a:p>
                      <a:pPr algn="ctr">
                        <a:lnSpc>
                          <a:spcPct val="115000"/>
                        </a:lnSpc>
                        <a:spcBef>
                          <a:spcPts val="300"/>
                        </a:spcBef>
                        <a:spcAft>
                          <a:spcPts val="300"/>
                        </a:spcAft>
                      </a:pPr>
                      <a:r>
                        <a:rPr lang="en-US" sz="1300">
                          <a:solidFill>
                            <a:srgbClr val="000000"/>
                          </a:solidFill>
                        </a:rPr>
                        <a:t>4</a:t>
                      </a:r>
                    </a:p>
                  </a:txBody>
                  <a:tcPr marL="68580" marR="68580" marT="0" marB="0" anchor="ctr"/>
                </a:tc>
                <a:tc>
                  <a:txBody>
                    <a:bodyPr/>
                    <a:lstStyle/>
                    <a:p>
                      <a:pPr>
                        <a:lnSpc>
                          <a:spcPct val="115000"/>
                        </a:lnSpc>
                        <a:spcBef>
                          <a:spcPts val="300"/>
                        </a:spcBef>
                        <a:spcAft>
                          <a:spcPts val="300"/>
                        </a:spcAft>
                      </a:pPr>
                      <a:r>
                        <a:rPr lang="en-US" sz="1300" b="1" err="1">
                          <a:solidFill>
                            <a:srgbClr val="000000"/>
                          </a:solidFill>
                        </a:rPr>
                        <a:t>Tổng</a:t>
                      </a:r>
                      <a:endParaRPr lang="en-US" sz="1300" b="1">
                        <a:solidFill>
                          <a:srgbClr val="000000"/>
                        </a:solidFill>
                      </a:endParaRPr>
                    </a:p>
                  </a:txBody>
                  <a:tcPr marL="68580" marR="68580" marT="0" marB="0" anchor="ctr"/>
                </a:tc>
                <a:tc>
                  <a:txBody>
                    <a:bodyPr/>
                    <a:lstStyle/>
                    <a:p>
                      <a:pPr algn="r">
                        <a:lnSpc>
                          <a:spcPct val="115000"/>
                        </a:lnSpc>
                        <a:spcBef>
                          <a:spcPts val="300"/>
                        </a:spcBef>
                        <a:spcAft>
                          <a:spcPts val="300"/>
                        </a:spcAft>
                      </a:pPr>
                      <a:r>
                        <a:rPr lang="en-US" sz="1300" b="1">
                          <a:solidFill>
                            <a:srgbClr val="000000"/>
                          </a:solidFill>
                        </a:rPr>
                        <a:t>177.800</a:t>
                      </a:r>
                    </a:p>
                  </a:txBody>
                  <a:tcPr marL="68580" marR="68580" marT="0" marB="0" anchor="ctr"/>
                </a:tc>
                <a:tc>
                  <a:txBody>
                    <a:bodyPr/>
                    <a:lstStyle/>
                    <a:p>
                      <a:pPr algn="r">
                        <a:lnSpc>
                          <a:spcPct val="115000"/>
                        </a:lnSpc>
                        <a:spcBef>
                          <a:spcPts val="300"/>
                        </a:spcBef>
                        <a:spcAft>
                          <a:spcPts val="300"/>
                        </a:spcAft>
                      </a:pPr>
                      <a:r>
                        <a:rPr lang="en-US" sz="1300" b="1">
                          <a:solidFill>
                            <a:srgbClr val="000000"/>
                          </a:solidFill>
                        </a:rPr>
                        <a:t>100,00</a:t>
                      </a:r>
                    </a:p>
                  </a:txBody>
                  <a:tcPr marL="68580" marR="68580" marT="0" marB="0" anchor="ctr"/>
                </a:tc>
                <a:tc>
                  <a:txBody>
                    <a:bodyPr/>
                    <a:lstStyle/>
                    <a:p>
                      <a:pPr>
                        <a:lnSpc>
                          <a:spcPct val="115000"/>
                        </a:lnSpc>
                        <a:spcBef>
                          <a:spcPts val="300"/>
                        </a:spcBef>
                        <a:spcAft>
                          <a:spcPts val="300"/>
                        </a:spcAft>
                      </a:pPr>
                      <a:r>
                        <a:rPr lang="en-US" sz="1300">
                          <a:solidFill>
                            <a:srgbClr val="000000"/>
                          </a:solidFill>
                        </a:rPr>
                        <a:t> </a:t>
                      </a:r>
                    </a:p>
                  </a:txBody>
                  <a:tcPr marL="68580" marR="68580" marT="0" marB="0" anchor="ctr"/>
                </a:tc>
                <a:extLst>
                  <a:ext uri="{0D108BD9-81ED-4DB2-BD59-A6C34878D82A}">
                    <a16:rowId xmlns:a16="http://schemas.microsoft.com/office/drawing/2014/main" val="10004"/>
                  </a:ext>
                </a:extLst>
              </a:tr>
            </a:tbl>
          </a:graphicData>
        </a:graphic>
      </p:graphicFrame>
      <p:pic>
        <p:nvPicPr>
          <p:cNvPr id="3073" name="Picture 1" descr="9a266d4b59c79b99c2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189" y="2819399"/>
            <a:ext cx="4951611" cy="308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36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3985DD-5CB2-41B0-AF40-87BA670B845E}" type="slidenum">
              <a:rPr lang="en-US" altLang="en-US" smtClean="0">
                <a:solidFill>
                  <a:srgbClr val="000000"/>
                </a:solidFill>
              </a:rPr>
              <a:pPr>
                <a:defRPr/>
              </a:pPr>
              <a:t>11</a:t>
            </a:fld>
            <a:endParaRPr lang="en-US" altLang="en-US">
              <a:solidFill>
                <a:srgbClr val="000000"/>
              </a:solidFill>
            </a:endParaRPr>
          </a:p>
        </p:txBody>
      </p:sp>
      <p:sp>
        <p:nvSpPr>
          <p:cNvPr id="3" name="TextBox 2"/>
          <p:cNvSpPr txBox="1"/>
          <p:nvPr/>
        </p:nvSpPr>
        <p:spPr>
          <a:xfrm>
            <a:off x="1" y="421957"/>
            <a:ext cx="9372600" cy="492443"/>
          </a:xfrm>
          <a:prstGeom prst="rect">
            <a:avLst/>
          </a:prstGeom>
          <a:noFill/>
        </p:spPr>
        <p:txBody>
          <a:bodyPr wrap="square" rtlCol="0">
            <a:spAutoFit/>
          </a:bodyPr>
          <a:lstStyle/>
          <a:p>
            <a:pPr algn="ctr"/>
            <a:r>
              <a:rPr lang="en-US" sz="2600" b="1">
                <a:solidFill>
                  <a:srgbClr val="0070C0"/>
                </a:solidFill>
                <a:latin typeface="Calibri "/>
                <a:cs typeface="Arial" panose="020B0604020202020204" pitchFamily="34" charset="0"/>
              </a:rPr>
              <a:t>MỤC TIÊU, QUY MÔ, LOẠI HÌNH DỰ ÁN</a:t>
            </a:r>
          </a:p>
        </p:txBody>
      </p:sp>
      <p:sp>
        <p:nvSpPr>
          <p:cNvPr id="4" name="Rectangle 3"/>
          <p:cNvSpPr/>
          <p:nvPr/>
        </p:nvSpPr>
        <p:spPr>
          <a:xfrm>
            <a:off x="342152" y="1143000"/>
            <a:ext cx="1426994" cy="430887"/>
          </a:xfrm>
          <a:prstGeom prst="rect">
            <a:avLst/>
          </a:prstGeom>
        </p:spPr>
        <p:txBody>
          <a:bodyPr wrap="none">
            <a:spAutoFit/>
          </a:bodyPr>
          <a:lstStyle/>
          <a:p>
            <a:pPr>
              <a:defRPr/>
            </a:pPr>
            <a:r>
              <a:rPr lang="vi-VN" sz="2200" b="1" i="1">
                <a:solidFill>
                  <a:srgbClr val="FF0000"/>
                </a:solidFill>
              </a:rPr>
              <a:t>Mục tiêu:</a:t>
            </a:r>
          </a:p>
        </p:txBody>
      </p:sp>
      <p:sp>
        <p:nvSpPr>
          <p:cNvPr id="6" name="Rectangle 5"/>
          <p:cNvSpPr/>
          <p:nvPr/>
        </p:nvSpPr>
        <p:spPr>
          <a:xfrm>
            <a:off x="296432" y="3505200"/>
            <a:ext cx="2824812" cy="430887"/>
          </a:xfrm>
          <a:prstGeom prst="rect">
            <a:avLst/>
          </a:prstGeom>
        </p:spPr>
        <p:txBody>
          <a:bodyPr wrap="none">
            <a:spAutoFit/>
          </a:bodyPr>
          <a:lstStyle/>
          <a:p>
            <a:pPr algn="just">
              <a:defRPr/>
            </a:pPr>
            <a:r>
              <a:rPr lang="vi-VN" sz="2200" b="1" i="1">
                <a:solidFill>
                  <a:srgbClr val="FF0000"/>
                </a:solidFill>
              </a:rPr>
              <a:t>Quy mô, công su</a:t>
            </a:r>
            <a:r>
              <a:rPr lang="en-US" sz="2200" b="1" i="1" err="1">
                <a:solidFill>
                  <a:srgbClr val="FF0000"/>
                </a:solidFill>
              </a:rPr>
              <a:t>ất</a:t>
            </a:r>
            <a:r>
              <a:rPr lang="en-US" sz="2200" b="1" i="1">
                <a:solidFill>
                  <a:srgbClr val="FF0000"/>
                </a:solidFill>
              </a:rPr>
              <a:t>:</a:t>
            </a:r>
            <a:endParaRPr lang="vi-VN" sz="2200" b="1" i="1">
              <a:solidFill>
                <a:srgbClr val="FF0000"/>
              </a:solidFill>
            </a:endParaRPr>
          </a:p>
        </p:txBody>
      </p:sp>
      <p:sp>
        <p:nvSpPr>
          <p:cNvPr id="8" name="Rectangle 7"/>
          <p:cNvSpPr/>
          <p:nvPr/>
        </p:nvSpPr>
        <p:spPr>
          <a:xfrm>
            <a:off x="304800" y="5410200"/>
            <a:ext cx="11085379" cy="677108"/>
          </a:xfrm>
          <a:prstGeom prst="rect">
            <a:avLst/>
          </a:prstGeom>
        </p:spPr>
        <p:txBody>
          <a:bodyPr wrap="square">
            <a:spAutoFit/>
          </a:bodyPr>
          <a:lstStyle/>
          <a:p>
            <a:pPr algn="just">
              <a:defRPr/>
            </a:pPr>
            <a:r>
              <a:rPr lang="en-US" sz="1600">
                <a:solidFill>
                  <a:srgbClr val="000000"/>
                </a:solidFill>
              </a:rPr>
              <a:t>Đ</a:t>
            </a:r>
            <a:r>
              <a:rPr lang="vi-VN" sz="1600">
                <a:solidFill>
                  <a:srgbClr val="000000"/>
                </a:solidFill>
              </a:rPr>
              <a:t>ầu tư xây </a:t>
            </a:r>
            <a:r>
              <a:rPr lang="en-US" sz="1600" err="1">
                <a:solidFill>
                  <a:srgbClr val="000000"/>
                </a:solidFill>
              </a:rPr>
              <a:t>dựng</a:t>
            </a:r>
            <a:r>
              <a:rPr lang="en-US" sz="1600">
                <a:solidFill>
                  <a:srgbClr val="000000"/>
                </a:solidFill>
              </a:rPr>
              <a:t> </a:t>
            </a:r>
            <a:r>
              <a:rPr lang="en-US" sz="1600" err="1">
                <a:solidFill>
                  <a:srgbClr val="000000"/>
                </a:solidFill>
              </a:rPr>
              <a:t>mới</a:t>
            </a:r>
            <a:r>
              <a:rPr lang="en-US" sz="1600">
                <a:solidFill>
                  <a:srgbClr val="000000"/>
                </a:solidFill>
              </a:rPr>
              <a:t> - </a:t>
            </a:r>
            <a:r>
              <a:rPr lang="vi-VN" sz="1600">
                <a:solidFill>
                  <a:srgbClr val="000000"/>
                </a:solidFill>
              </a:rPr>
              <a:t>Dự án hạ tầng </a:t>
            </a:r>
            <a:r>
              <a:rPr lang="en-US" sz="1600">
                <a:solidFill>
                  <a:srgbClr val="000000"/>
                </a:solidFill>
              </a:rPr>
              <a:t>cụm công nghiệp Hoà Phong</a:t>
            </a:r>
          </a:p>
          <a:p>
            <a:pPr algn="just">
              <a:defRPr/>
            </a:pPr>
            <a:endParaRPr lang="vi-VN" sz="2200"/>
          </a:p>
        </p:txBody>
      </p:sp>
      <p:sp>
        <p:nvSpPr>
          <p:cNvPr id="11" name="Rectangle 10"/>
          <p:cNvSpPr/>
          <p:nvPr/>
        </p:nvSpPr>
        <p:spPr>
          <a:xfrm>
            <a:off x="498792" y="1524000"/>
            <a:ext cx="11349701" cy="1569660"/>
          </a:xfrm>
          <a:prstGeom prst="rect">
            <a:avLst/>
          </a:prstGeom>
        </p:spPr>
        <p:txBody>
          <a:bodyPr wrap="square">
            <a:spAutoFit/>
          </a:bodyPr>
          <a:lstStyle/>
          <a:p>
            <a:pPr algn="just">
              <a:defRPr/>
            </a:pPr>
            <a:r>
              <a:rPr lang="en-US" sz="1600">
                <a:solidFill>
                  <a:srgbClr val="000000"/>
                </a:solidFill>
              </a:rPr>
              <a:t>-</a:t>
            </a:r>
            <a:r>
              <a:rPr lang="vi-VN" sz="1600">
                <a:solidFill>
                  <a:srgbClr val="000000"/>
                </a:solidFill>
              </a:rPr>
              <a:t> Cụ thể hóa các định hướng Quy hoạch phát triển cụm công nghiệp tỉnh Hưng Yên đến năm 2020, định hướng đến năm 2030. Quy hoạch, xây dựng đồng bộ kết cấu hạ tầng kỹ thuật Cụm công nghiệp Hòa Phong theo tiêu chuẩn, quy chuẩn về quy hoạch xây dựng; đáp ứng yêu cầu về hạ tầng kỹ thuật và môi trường theo quy định.</a:t>
            </a:r>
          </a:p>
          <a:p>
            <a:pPr algn="just">
              <a:defRPr/>
            </a:pPr>
            <a:r>
              <a:rPr lang="vi-VN" sz="1600">
                <a:solidFill>
                  <a:srgbClr val="000000"/>
                </a:solidFill>
              </a:rPr>
              <a:t>- Phục vụ di dời, đầu tư, mở rộng sản xuất kinh doanh của các doanh nghiệp nhỏ và vừa, hợp tác xã, tổ hợp tác, cơ sở sản xuất hộ gia đình nhằm khắc phục tình trạng ô nhiễm môi trường, nguy cơ cháy nổ trong khu dân cư, phát triển sản xuất, tạo việc làm cho người lao động, tăng thu ngân sách cho địa phương.</a:t>
            </a:r>
          </a:p>
        </p:txBody>
      </p:sp>
      <p:sp>
        <p:nvSpPr>
          <p:cNvPr id="5" name="Rectangle 4"/>
          <p:cNvSpPr/>
          <p:nvPr/>
        </p:nvSpPr>
        <p:spPr>
          <a:xfrm>
            <a:off x="533400" y="3962400"/>
            <a:ext cx="11007408" cy="1077218"/>
          </a:xfrm>
          <a:prstGeom prst="rect">
            <a:avLst/>
          </a:prstGeom>
        </p:spPr>
        <p:txBody>
          <a:bodyPr wrap="square">
            <a:spAutoFit/>
          </a:bodyPr>
          <a:lstStyle/>
          <a:p>
            <a:r>
              <a:rPr lang="vi-VN" sz="1600">
                <a:solidFill>
                  <a:srgbClr val="000000"/>
                </a:solidFill>
              </a:rPr>
              <a:t>- Đầu tư xây dựng hạ tầng kỹ thuật đồng bộ CCN Hòa Phong với diện tích khoảng 177.800 m2 (17,78ha). Quy mô lao động: 600 người. </a:t>
            </a:r>
          </a:p>
          <a:p>
            <a:r>
              <a:rPr lang="vi-VN" sz="1600">
                <a:solidFill>
                  <a:srgbClr val="000000"/>
                </a:solidFill>
              </a:rPr>
              <a:t>- Ngành nghề hoạt động chủ yếu của cụm công nghiệp: Ngành công nghiệp gia dụng, cơ khí, chế tạo, lắp ráp, điện tử, điện lạnh, chế biến thực phẩm, dược phẩm, công nghiệp hỗ trợ ngành may mặc, bao bì, kho bãi, dịch vụ công nghiệp</a:t>
            </a:r>
          </a:p>
        </p:txBody>
      </p:sp>
      <p:sp>
        <p:nvSpPr>
          <p:cNvPr id="7" name="Rectangle 6">
            <a:extLst>
              <a:ext uri="{FF2B5EF4-FFF2-40B4-BE49-F238E27FC236}">
                <a16:creationId xmlns:a16="http://schemas.microsoft.com/office/drawing/2014/main" id="{2602A7BD-0DEF-FFEC-2483-EAD3A2B7C989}"/>
              </a:ext>
            </a:extLst>
          </p:cNvPr>
          <p:cNvSpPr/>
          <p:nvPr/>
        </p:nvSpPr>
        <p:spPr>
          <a:xfrm>
            <a:off x="200749" y="5005027"/>
            <a:ext cx="2965877" cy="430887"/>
          </a:xfrm>
          <a:prstGeom prst="rect">
            <a:avLst/>
          </a:prstGeom>
        </p:spPr>
        <p:txBody>
          <a:bodyPr wrap="none">
            <a:spAutoFit/>
          </a:bodyPr>
          <a:lstStyle/>
          <a:p>
            <a:pPr algn="just">
              <a:defRPr/>
            </a:pPr>
            <a:r>
              <a:rPr lang="en-US" sz="2200" b="1" i="1">
                <a:solidFill>
                  <a:srgbClr val="FF0000"/>
                </a:solidFill>
              </a:rPr>
              <a:t>Loại hình của dự án:</a:t>
            </a:r>
            <a:endParaRPr lang="vi-VN" sz="2200" b="1" i="1">
              <a:solidFill>
                <a:srgbClr val="FF0000"/>
              </a:solidFill>
            </a:endParaRPr>
          </a:p>
        </p:txBody>
      </p:sp>
    </p:spTree>
    <p:extLst>
      <p:ext uri="{BB962C8B-B14F-4D97-AF65-F5344CB8AC3E}">
        <p14:creationId xmlns:p14="http://schemas.microsoft.com/office/powerpoint/2010/main" val="146497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21957"/>
            <a:ext cx="9372600" cy="492443"/>
          </a:xfrm>
          <a:prstGeom prst="rect">
            <a:avLst/>
          </a:prstGeom>
          <a:noFill/>
        </p:spPr>
        <p:txBody>
          <a:bodyPr wrap="square" rtlCol="0">
            <a:spAutoFit/>
          </a:bodyPr>
          <a:lstStyle/>
          <a:p>
            <a:pPr algn="ctr"/>
            <a:r>
              <a:rPr lang="en-US" sz="2600" b="1">
                <a:solidFill>
                  <a:srgbClr val="0070C0"/>
                </a:solidFill>
                <a:latin typeface="Calibri "/>
                <a:cs typeface="Arial" panose="020B0604020202020204" pitchFamily="34" charset="0"/>
              </a:rPr>
              <a:t>TỔNG MẶT BẰNG VÀ CƠ CẤU SDĐ</a:t>
            </a:r>
          </a:p>
        </p:txBody>
      </p:sp>
      <p:graphicFrame>
        <p:nvGraphicFramePr>
          <p:cNvPr id="3" name="Table 2"/>
          <p:cNvGraphicFramePr>
            <a:graphicFrameLocks noGrp="1"/>
          </p:cNvGraphicFramePr>
          <p:nvPr>
            <p:extLst>
              <p:ext uri="{D42A27DB-BD31-4B8C-83A1-F6EECF244321}">
                <p14:modId xmlns:p14="http://schemas.microsoft.com/office/powerpoint/2010/main" val="633779184"/>
              </p:ext>
            </p:extLst>
          </p:nvPr>
        </p:nvGraphicFramePr>
        <p:xfrm>
          <a:off x="6324601" y="1904998"/>
          <a:ext cx="5648324" cy="4876801"/>
        </p:xfrm>
        <a:graphic>
          <a:graphicData uri="http://schemas.openxmlformats.org/drawingml/2006/table">
            <a:tbl>
              <a:tblPr firstRow="1" firstCol="1" bandRow="1">
                <a:tableStyleId>{5C22544A-7EE6-4342-B048-85BDC9FD1C3A}</a:tableStyleId>
              </a:tblPr>
              <a:tblGrid>
                <a:gridCol w="350573">
                  <a:extLst>
                    <a:ext uri="{9D8B030D-6E8A-4147-A177-3AD203B41FA5}">
                      <a16:colId xmlns:a16="http://schemas.microsoft.com/office/drawing/2014/main" val="20000"/>
                    </a:ext>
                  </a:extLst>
                </a:gridCol>
                <a:gridCol w="2134762">
                  <a:extLst>
                    <a:ext uri="{9D8B030D-6E8A-4147-A177-3AD203B41FA5}">
                      <a16:colId xmlns:a16="http://schemas.microsoft.com/office/drawing/2014/main" val="20001"/>
                    </a:ext>
                  </a:extLst>
                </a:gridCol>
                <a:gridCol w="854145">
                  <a:extLst>
                    <a:ext uri="{9D8B030D-6E8A-4147-A177-3AD203B41FA5}">
                      <a16:colId xmlns:a16="http://schemas.microsoft.com/office/drawing/2014/main" val="20002"/>
                    </a:ext>
                  </a:extLst>
                </a:gridCol>
                <a:gridCol w="686691">
                  <a:extLst>
                    <a:ext uri="{9D8B030D-6E8A-4147-A177-3AD203B41FA5}">
                      <a16:colId xmlns:a16="http://schemas.microsoft.com/office/drawing/2014/main" val="20003"/>
                    </a:ext>
                  </a:extLst>
                </a:gridCol>
                <a:gridCol w="906478">
                  <a:extLst>
                    <a:ext uri="{9D8B030D-6E8A-4147-A177-3AD203B41FA5}">
                      <a16:colId xmlns:a16="http://schemas.microsoft.com/office/drawing/2014/main" val="20004"/>
                    </a:ext>
                  </a:extLst>
                </a:gridCol>
                <a:gridCol w="715675">
                  <a:extLst>
                    <a:ext uri="{9D8B030D-6E8A-4147-A177-3AD203B41FA5}">
                      <a16:colId xmlns:a16="http://schemas.microsoft.com/office/drawing/2014/main" val="20005"/>
                    </a:ext>
                  </a:extLst>
                </a:gridCol>
              </a:tblGrid>
              <a:tr h="763837">
                <a:tc>
                  <a:txBody>
                    <a:bodyPr/>
                    <a:lstStyle/>
                    <a:p>
                      <a:pPr algn="ctr">
                        <a:lnSpc>
                          <a:spcPct val="115000"/>
                        </a:lnSpc>
                        <a:spcBef>
                          <a:spcPts val="300"/>
                        </a:spcBef>
                        <a:spcAft>
                          <a:spcPts val="300"/>
                        </a:spcAft>
                      </a:pPr>
                      <a:r>
                        <a:rPr lang="en-US" sz="1300">
                          <a:solidFill>
                            <a:srgbClr val="000000"/>
                          </a:solidFill>
                          <a:effectLst/>
                        </a:rPr>
                        <a:t>TT</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300" err="1">
                          <a:solidFill>
                            <a:srgbClr val="000000"/>
                          </a:solidFill>
                          <a:effectLst/>
                        </a:rPr>
                        <a:t>Loại</a:t>
                      </a:r>
                      <a:r>
                        <a:rPr lang="en-US" sz="1300">
                          <a:solidFill>
                            <a:srgbClr val="000000"/>
                          </a:solidFill>
                          <a:effectLst/>
                        </a:rPr>
                        <a:t> </a:t>
                      </a:r>
                      <a:r>
                        <a:rPr lang="en-US" sz="1300" err="1">
                          <a:solidFill>
                            <a:srgbClr val="000000"/>
                          </a:solidFill>
                          <a:effectLst/>
                        </a:rPr>
                        <a:t>đất</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300">
                          <a:solidFill>
                            <a:srgbClr val="000000"/>
                          </a:solidFill>
                          <a:effectLst/>
                        </a:rPr>
                        <a:t>Diện tích</a:t>
                      </a:r>
                      <a:br>
                        <a:rPr lang="en-US" sz="1300">
                          <a:solidFill>
                            <a:srgbClr val="000000"/>
                          </a:solidFill>
                          <a:effectLst/>
                        </a:rPr>
                      </a:br>
                      <a:r>
                        <a:rPr lang="en-US" sz="1300">
                          <a:solidFill>
                            <a:srgbClr val="000000"/>
                          </a:solidFill>
                          <a:effectLst/>
                        </a:rPr>
                        <a:t>(m2)</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300">
                          <a:solidFill>
                            <a:srgbClr val="000000"/>
                          </a:solidFill>
                          <a:effectLst/>
                        </a:rPr>
                        <a:t>Tỷ lệ </a:t>
                      </a:r>
                      <a:br>
                        <a:rPr lang="en-US" sz="1300">
                          <a:solidFill>
                            <a:srgbClr val="000000"/>
                          </a:solidFill>
                          <a:effectLst/>
                        </a:rPr>
                      </a:br>
                      <a:r>
                        <a:rPr lang="en-US" sz="1300">
                          <a:solidFill>
                            <a:srgbClr val="000000"/>
                          </a:solidFill>
                          <a:effectLst/>
                        </a:rPr>
                        <a:t>(%)</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300">
                          <a:solidFill>
                            <a:srgbClr val="000000"/>
                          </a:solidFill>
                          <a:effectLst/>
                        </a:rPr>
                        <a:t>MĐXD tối đa (%)</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300">
                          <a:solidFill>
                            <a:srgbClr val="000000"/>
                          </a:solidFill>
                          <a:effectLst/>
                        </a:rPr>
                        <a:t>Tầng cao tối đa</a:t>
                      </a:r>
                      <a:endParaRPr lang="en-US" sz="11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509224">
                <a:tc>
                  <a:txBody>
                    <a:bodyPr/>
                    <a:lstStyle/>
                    <a:p>
                      <a:pPr algn="ctr">
                        <a:lnSpc>
                          <a:spcPct val="115000"/>
                        </a:lnSpc>
                        <a:spcBef>
                          <a:spcPts val="300"/>
                        </a:spcBef>
                        <a:spcAft>
                          <a:spcPts val="300"/>
                        </a:spcAft>
                      </a:pPr>
                      <a:r>
                        <a:rPr lang="en-US" sz="1300">
                          <a:solidFill>
                            <a:srgbClr val="000000"/>
                          </a:solidFill>
                          <a:effectLst/>
                        </a:rPr>
                        <a:t>1</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err="1">
                          <a:solidFill>
                            <a:srgbClr val="000000"/>
                          </a:solidFill>
                          <a:effectLst/>
                        </a:rPr>
                        <a:t>Đất</a:t>
                      </a:r>
                      <a:r>
                        <a:rPr lang="en-US" sz="1400">
                          <a:solidFill>
                            <a:srgbClr val="000000"/>
                          </a:solidFill>
                          <a:effectLst/>
                        </a:rPr>
                        <a:t> </a:t>
                      </a:r>
                      <a:r>
                        <a:rPr lang="en-US" sz="1400" err="1">
                          <a:solidFill>
                            <a:srgbClr val="000000"/>
                          </a:solidFill>
                          <a:effectLst/>
                        </a:rPr>
                        <a:t>xây</a:t>
                      </a:r>
                      <a:r>
                        <a:rPr lang="en-US" sz="1400">
                          <a:solidFill>
                            <a:srgbClr val="000000"/>
                          </a:solidFill>
                          <a:effectLst/>
                        </a:rPr>
                        <a:t> </a:t>
                      </a:r>
                      <a:r>
                        <a:rPr lang="en-US" sz="1400" err="1">
                          <a:solidFill>
                            <a:srgbClr val="000000"/>
                          </a:solidFill>
                          <a:effectLst/>
                        </a:rPr>
                        <a:t>dựng</a:t>
                      </a:r>
                      <a:r>
                        <a:rPr lang="en-US" sz="1400">
                          <a:solidFill>
                            <a:srgbClr val="000000"/>
                          </a:solidFill>
                          <a:effectLst/>
                        </a:rPr>
                        <a:t> </a:t>
                      </a:r>
                      <a:r>
                        <a:rPr lang="en-US" sz="1400" err="1">
                          <a:solidFill>
                            <a:srgbClr val="000000"/>
                          </a:solidFill>
                          <a:effectLst/>
                        </a:rPr>
                        <a:t>nhà</a:t>
                      </a:r>
                      <a:r>
                        <a:rPr lang="en-US" sz="1400">
                          <a:solidFill>
                            <a:srgbClr val="000000"/>
                          </a:solidFill>
                          <a:effectLst/>
                        </a:rPr>
                        <a:t> </a:t>
                      </a:r>
                      <a:r>
                        <a:rPr lang="en-US" sz="1400" err="1">
                          <a:solidFill>
                            <a:srgbClr val="000000"/>
                          </a:solidFill>
                          <a:effectLst/>
                        </a:rPr>
                        <a:t>máy</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124.947</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70,27</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70</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5</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509224">
                <a:tc>
                  <a:txBody>
                    <a:bodyPr/>
                    <a:lstStyle/>
                    <a:p>
                      <a:pPr algn="ctr">
                        <a:lnSpc>
                          <a:spcPct val="115000"/>
                        </a:lnSpc>
                        <a:spcBef>
                          <a:spcPts val="300"/>
                        </a:spcBef>
                        <a:spcAft>
                          <a:spcPts val="300"/>
                        </a:spcAft>
                      </a:pPr>
                      <a:r>
                        <a:rPr lang="en-US" sz="1300">
                          <a:solidFill>
                            <a:srgbClr val="000000"/>
                          </a:solidFill>
                          <a:effectLst/>
                        </a:rPr>
                        <a:t>2</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err="1">
                          <a:solidFill>
                            <a:srgbClr val="000000"/>
                          </a:solidFill>
                          <a:effectLst/>
                        </a:rPr>
                        <a:t>Đất</a:t>
                      </a:r>
                      <a:r>
                        <a:rPr lang="en-US" sz="1400">
                          <a:solidFill>
                            <a:srgbClr val="000000"/>
                          </a:solidFill>
                          <a:effectLst/>
                        </a:rPr>
                        <a:t> </a:t>
                      </a:r>
                      <a:r>
                        <a:rPr lang="en-US" sz="1400" err="1">
                          <a:solidFill>
                            <a:srgbClr val="000000"/>
                          </a:solidFill>
                          <a:effectLst/>
                        </a:rPr>
                        <a:t>khu</a:t>
                      </a:r>
                      <a:r>
                        <a:rPr lang="en-US" sz="1400">
                          <a:solidFill>
                            <a:srgbClr val="000000"/>
                          </a:solidFill>
                          <a:effectLst/>
                        </a:rPr>
                        <a:t> </a:t>
                      </a:r>
                      <a:r>
                        <a:rPr lang="en-US" sz="1400" err="1">
                          <a:solidFill>
                            <a:srgbClr val="000000"/>
                          </a:solidFill>
                          <a:effectLst/>
                        </a:rPr>
                        <a:t>điều</a:t>
                      </a:r>
                      <a:r>
                        <a:rPr lang="en-US" sz="1400">
                          <a:solidFill>
                            <a:srgbClr val="000000"/>
                          </a:solidFill>
                          <a:effectLst/>
                        </a:rPr>
                        <a:t> </a:t>
                      </a:r>
                      <a:r>
                        <a:rPr lang="en-US" sz="1400" err="1">
                          <a:solidFill>
                            <a:srgbClr val="000000"/>
                          </a:solidFill>
                          <a:effectLst/>
                        </a:rPr>
                        <a:t>hành</a:t>
                      </a:r>
                      <a:r>
                        <a:rPr lang="en-US" sz="1400">
                          <a:solidFill>
                            <a:srgbClr val="000000"/>
                          </a:solidFill>
                          <a:effectLst/>
                        </a:rPr>
                        <a:t> + </a:t>
                      </a:r>
                      <a:r>
                        <a:rPr lang="en-US" sz="1400" err="1">
                          <a:solidFill>
                            <a:srgbClr val="000000"/>
                          </a:solidFill>
                          <a:effectLst/>
                        </a:rPr>
                        <a:t>dịch</a:t>
                      </a:r>
                      <a:r>
                        <a:rPr lang="en-US" sz="1400">
                          <a:solidFill>
                            <a:srgbClr val="000000"/>
                          </a:solidFill>
                          <a:effectLst/>
                        </a:rPr>
                        <a:t> </a:t>
                      </a:r>
                      <a:r>
                        <a:rPr lang="en-US" sz="1400" err="1">
                          <a:solidFill>
                            <a:srgbClr val="000000"/>
                          </a:solidFill>
                          <a:effectLst/>
                        </a:rPr>
                        <a:t>vụ</a:t>
                      </a:r>
                      <a:r>
                        <a:rPr lang="en-US" sz="1400">
                          <a:solidFill>
                            <a:srgbClr val="000000"/>
                          </a:solidFill>
                          <a:effectLst/>
                        </a:rPr>
                        <a:t> </a:t>
                      </a:r>
                      <a:r>
                        <a:rPr lang="en-US" sz="1400" err="1">
                          <a:solidFill>
                            <a:srgbClr val="000000"/>
                          </a:solidFill>
                          <a:effectLst/>
                        </a:rPr>
                        <a:t>công</a:t>
                      </a:r>
                      <a:r>
                        <a:rPr lang="en-US" sz="1400">
                          <a:solidFill>
                            <a:srgbClr val="000000"/>
                          </a:solidFill>
                          <a:effectLst/>
                        </a:rPr>
                        <a:t> </a:t>
                      </a:r>
                      <a:r>
                        <a:rPr lang="en-US" sz="1400" err="1">
                          <a:solidFill>
                            <a:srgbClr val="000000"/>
                          </a:solidFill>
                          <a:effectLst/>
                        </a:rPr>
                        <a:t>nghiệp</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8.060,59</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4,53</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50</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5</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509224">
                <a:tc>
                  <a:txBody>
                    <a:bodyPr/>
                    <a:lstStyle/>
                    <a:p>
                      <a:pPr algn="ctr">
                        <a:lnSpc>
                          <a:spcPct val="115000"/>
                        </a:lnSpc>
                        <a:spcBef>
                          <a:spcPts val="300"/>
                        </a:spcBef>
                        <a:spcAft>
                          <a:spcPts val="300"/>
                        </a:spcAft>
                      </a:pPr>
                      <a:r>
                        <a:rPr lang="en-US" sz="1300">
                          <a:solidFill>
                            <a:srgbClr val="000000"/>
                          </a:solidFill>
                          <a:effectLst/>
                        </a:rPr>
                        <a:t>3</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err="1">
                          <a:solidFill>
                            <a:srgbClr val="000000"/>
                          </a:solidFill>
                          <a:effectLst/>
                        </a:rPr>
                        <a:t>Đất</a:t>
                      </a:r>
                      <a:r>
                        <a:rPr lang="en-US" sz="1400">
                          <a:solidFill>
                            <a:srgbClr val="000000"/>
                          </a:solidFill>
                          <a:effectLst/>
                        </a:rPr>
                        <a:t> </a:t>
                      </a:r>
                      <a:r>
                        <a:rPr lang="en-US" sz="1400" err="1">
                          <a:solidFill>
                            <a:srgbClr val="000000"/>
                          </a:solidFill>
                          <a:effectLst/>
                        </a:rPr>
                        <a:t>cây</a:t>
                      </a:r>
                      <a:r>
                        <a:rPr lang="en-US" sz="1400">
                          <a:solidFill>
                            <a:srgbClr val="000000"/>
                          </a:solidFill>
                          <a:effectLst/>
                        </a:rPr>
                        <a:t> </a:t>
                      </a:r>
                      <a:r>
                        <a:rPr lang="en-US" sz="1400" err="1">
                          <a:solidFill>
                            <a:srgbClr val="000000"/>
                          </a:solidFill>
                          <a:effectLst/>
                        </a:rPr>
                        <a:t>xanh</a:t>
                      </a:r>
                      <a:r>
                        <a:rPr lang="en-US" sz="1400">
                          <a:solidFill>
                            <a:srgbClr val="000000"/>
                          </a:solidFill>
                          <a:effectLst/>
                        </a:rPr>
                        <a:t> - </a:t>
                      </a:r>
                      <a:r>
                        <a:rPr lang="en-US" sz="1400" err="1">
                          <a:solidFill>
                            <a:srgbClr val="000000"/>
                          </a:solidFill>
                          <a:effectLst/>
                        </a:rPr>
                        <a:t>mặt</a:t>
                      </a:r>
                      <a:r>
                        <a:rPr lang="en-US" sz="1400">
                          <a:solidFill>
                            <a:srgbClr val="000000"/>
                          </a:solidFill>
                          <a:effectLst/>
                        </a:rPr>
                        <a:t> </a:t>
                      </a:r>
                      <a:r>
                        <a:rPr lang="en-US" sz="1400" err="1">
                          <a:solidFill>
                            <a:srgbClr val="000000"/>
                          </a:solidFill>
                          <a:effectLst/>
                        </a:rPr>
                        <a:t>nước</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18.596,8</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12,74</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509224">
                <a:tc>
                  <a:txBody>
                    <a:bodyPr/>
                    <a:lstStyle/>
                    <a:p>
                      <a:pPr algn="ctr">
                        <a:lnSpc>
                          <a:spcPct val="115000"/>
                        </a:lnSpc>
                        <a:spcBef>
                          <a:spcPts val="300"/>
                        </a:spcBef>
                        <a:spcAft>
                          <a:spcPts val="300"/>
                        </a:spcAft>
                      </a:pPr>
                      <a:r>
                        <a:rPr lang="en-US" sz="1300">
                          <a:solidFill>
                            <a:srgbClr val="000000"/>
                          </a:solidFill>
                          <a:effectLst/>
                        </a:rPr>
                        <a:t>4</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a:solidFill>
                            <a:srgbClr val="000000"/>
                          </a:solidFill>
                          <a:effectLst/>
                        </a:rPr>
                        <a:t>Đất khu hạ tầng kỹ thuật</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1.838,28</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1,04</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60</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2</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763837">
                <a:tc>
                  <a:txBody>
                    <a:bodyPr/>
                    <a:lstStyle/>
                    <a:p>
                      <a:pPr algn="ctr">
                        <a:lnSpc>
                          <a:spcPct val="115000"/>
                        </a:lnSpc>
                        <a:spcBef>
                          <a:spcPts val="300"/>
                        </a:spcBef>
                        <a:spcAft>
                          <a:spcPts val="300"/>
                        </a:spcAft>
                      </a:pPr>
                      <a:r>
                        <a:rPr lang="en-US" sz="1300">
                          <a:solidFill>
                            <a:srgbClr val="000000"/>
                          </a:solidFill>
                          <a:effectLst/>
                        </a:rPr>
                        <a:t>5</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a:solidFill>
                            <a:srgbClr val="000000"/>
                          </a:solidFill>
                          <a:effectLst/>
                        </a:rPr>
                        <a:t>Đất giao thông (đường, vỉa hè + bãi đỗ xe)</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18.063,1</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10,16</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509224">
                <a:tc>
                  <a:txBody>
                    <a:bodyPr/>
                    <a:lstStyle/>
                    <a:p>
                      <a:pPr algn="ctr">
                        <a:lnSpc>
                          <a:spcPct val="115000"/>
                        </a:lnSpc>
                        <a:spcBef>
                          <a:spcPts val="300"/>
                        </a:spcBef>
                        <a:spcAft>
                          <a:spcPts val="300"/>
                        </a:spcAft>
                      </a:pPr>
                      <a:r>
                        <a:rPr lang="en-US" sz="1300">
                          <a:solidFill>
                            <a:srgbClr val="000000"/>
                          </a:solidFill>
                          <a:effectLst/>
                        </a:rPr>
                        <a:t>6</a:t>
                      </a:r>
                      <a:endParaRPr lang="en-US" sz="11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a:solidFill>
                            <a:srgbClr val="000000"/>
                          </a:solidFill>
                          <a:effectLst/>
                        </a:rPr>
                        <a:t>Hành lang an toàn điện 110kv</a:t>
                      </a:r>
                      <a:endParaRPr lang="en-US" sz="1400">
                        <a:solidFill>
                          <a:srgbClr val="000000"/>
                        </a:solidFill>
                        <a:effectLst/>
                        <a:latin typeface="Calibri"/>
                        <a:ea typeface="Calibri"/>
                        <a:cs typeface="Times New Roman"/>
                      </a:endParaRPr>
                    </a:p>
                  </a:txBody>
                  <a:tcPr marL="68580" marR="68580" marT="0" marB="0" anchor="ctr"/>
                </a:tc>
                <a:tc>
                  <a:txBody>
                    <a:bodyPr/>
                    <a:lstStyle/>
                    <a:p>
                      <a:pPr algn="r">
                        <a:lnSpc>
                          <a:spcPct val="115000"/>
                        </a:lnSpc>
                        <a:spcBef>
                          <a:spcPts val="300"/>
                        </a:spcBef>
                        <a:spcAft>
                          <a:spcPts val="300"/>
                        </a:spcAft>
                      </a:pPr>
                      <a:r>
                        <a:rPr lang="en-US" sz="1400">
                          <a:solidFill>
                            <a:srgbClr val="000000"/>
                          </a:solidFill>
                          <a:effectLst/>
                        </a:rPr>
                        <a:t>6.293,53</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1,26</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509224">
                <a:tc>
                  <a:txBody>
                    <a:bodyPr/>
                    <a:lstStyle/>
                    <a:p>
                      <a:pPr algn="ctr">
                        <a:lnSpc>
                          <a:spcPct val="115000"/>
                        </a:lnSpc>
                        <a:spcBef>
                          <a:spcPts val="300"/>
                        </a:spcBef>
                        <a:spcAft>
                          <a:spcPts val="300"/>
                        </a:spcAft>
                      </a:pPr>
                      <a:r>
                        <a:rPr lang="en-US" sz="1300">
                          <a:solidFill>
                            <a:srgbClr val="000000"/>
                          </a:solidFill>
                          <a:effectLst/>
                        </a:rPr>
                        <a:t> </a:t>
                      </a:r>
                      <a:endParaRPr lang="en-US"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TỔNG</a:t>
                      </a:r>
                      <a:endParaRPr lang="en-US" sz="1400">
                        <a:solidFill>
                          <a:srgbClr val="000000"/>
                        </a:solidFill>
                        <a:effectLst/>
                        <a:latin typeface="Calibri"/>
                        <a:ea typeface="Calibri"/>
                        <a:cs typeface="Times New Roman"/>
                      </a:endParaRPr>
                    </a:p>
                  </a:txBody>
                  <a:tcPr marL="68580" marR="68580" marT="0" marB="0" anchor="ctr"/>
                </a:tc>
                <a:tc>
                  <a:txBody>
                    <a:bodyPr/>
                    <a:lstStyle/>
                    <a:p>
                      <a:pPr>
                        <a:lnSpc>
                          <a:spcPct val="115000"/>
                        </a:lnSpc>
                        <a:spcBef>
                          <a:spcPts val="300"/>
                        </a:spcBef>
                        <a:spcAft>
                          <a:spcPts val="300"/>
                        </a:spcAft>
                      </a:pPr>
                      <a:r>
                        <a:rPr lang="en-US" sz="1400">
                          <a:solidFill>
                            <a:srgbClr val="000000"/>
                          </a:solidFill>
                          <a:effectLst/>
                        </a:rPr>
                        <a:t>177800,0</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100,00</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 </a:t>
                      </a:r>
                      <a:endParaRPr lang="en-US" sz="14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US" sz="1400">
                          <a:solidFill>
                            <a:srgbClr val="000000"/>
                          </a:solidFill>
                          <a:effectLst/>
                        </a:rPr>
                        <a:t> </a:t>
                      </a:r>
                      <a:endParaRPr lang="en-US" sz="140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293783">
                <a:tc gridSpan="6">
                  <a:txBody>
                    <a:bodyPr/>
                    <a:lstStyle/>
                    <a:p>
                      <a:pPr algn="just">
                        <a:lnSpc>
                          <a:spcPct val="115000"/>
                        </a:lnSpc>
                        <a:spcBef>
                          <a:spcPts val="300"/>
                        </a:spcBef>
                        <a:spcAft>
                          <a:spcPts val="300"/>
                        </a:spcAft>
                      </a:pPr>
                      <a:endParaRPr lang="en-US" sz="1100">
                        <a:solidFill>
                          <a:srgbClr val="000000"/>
                        </a:solidFill>
                        <a:effectLst/>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4" name="Rectangle 3"/>
          <p:cNvSpPr/>
          <p:nvPr/>
        </p:nvSpPr>
        <p:spPr>
          <a:xfrm>
            <a:off x="7162800" y="1447800"/>
            <a:ext cx="4144083" cy="369332"/>
          </a:xfrm>
          <a:prstGeom prst="rect">
            <a:avLst/>
          </a:prstGeom>
        </p:spPr>
        <p:txBody>
          <a:bodyPr wrap="none">
            <a:spAutoFit/>
          </a:bodyPr>
          <a:lstStyle/>
          <a:p>
            <a:r>
              <a:rPr lang="en-US" b="1" err="1">
                <a:solidFill>
                  <a:srgbClr val="000000"/>
                </a:solidFill>
              </a:rPr>
              <a:t>Bảng</a:t>
            </a:r>
            <a:r>
              <a:rPr lang="en-US" b="1">
                <a:solidFill>
                  <a:srgbClr val="000000"/>
                </a:solidFill>
              </a:rPr>
              <a:t> </a:t>
            </a:r>
            <a:r>
              <a:rPr lang="en-US" b="1" err="1">
                <a:solidFill>
                  <a:srgbClr val="000000"/>
                </a:solidFill>
              </a:rPr>
              <a:t>cơ</a:t>
            </a:r>
            <a:r>
              <a:rPr lang="en-US" b="1">
                <a:solidFill>
                  <a:srgbClr val="000000"/>
                </a:solidFill>
              </a:rPr>
              <a:t> </a:t>
            </a:r>
            <a:r>
              <a:rPr lang="en-US" b="1" err="1">
                <a:solidFill>
                  <a:srgbClr val="000000"/>
                </a:solidFill>
              </a:rPr>
              <a:t>cấu</a:t>
            </a:r>
            <a:r>
              <a:rPr lang="en-US" b="1">
                <a:solidFill>
                  <a:srgbClr val="000000"/>
                </a:solidFill>
              </a:rPr>
              <a:t> </a:t>
            </a:r>
            <a:r>
              <a:rPr lang="en-US" b="1" err="1">
                <a:solidFill>
                  <a:srgbClr val="000000"/>
                </a:solidFill>
              </a:rPr>
              <a:t>sử</a:t>
            </a:r>
            <a:r>
              <a:rPr lang="en-US" b="1">
                <a:solidFill>
                  <a:srgbClr val="000000"/>
                </a:solidFill>
              </a:rPr>
              <a:t> </a:t>
            </a:r>
            <a:r>
              <a:rPr lang="en-US" b="1" err="1">
                <a:solidFill>
                  <a:srgbClr val="000000"/>
                </a:solidFill>
              </a:rPr>
              <a:t>dụng</a:t>
            </a:r>
            <a:r>
              <a:rPr lang="en-US" b="1">
                <a:solidFill>
                  <a:srgbClr val="000000"/>
                </a:solidFill>
              </a:rPr>
              <a:t> </a:t>
            </a:r>
            <a:r>
              <a:rPr lang="en-US" b="1" err="1">
                <a:solidFill>
                  <a:srgbClr val="000000"/>
                </a:solidFill>
              </a:rPr>
              <a:t>đất</a:t>
            </a:r>
            <a:r>
              <a:rPr lang="en-US" b="1">
                <a:solidFill>
                  <a:srgbClr val="000000"/>
                </a:solidFill>
              </a:rPr>
              <a:t> </a:t>
            </a:r>
            <a:r>
              <a:rPr lang="en-US" b="1" err="1">
                <a:solidFill>
                  <a:srgbClr val="000000"/>
                </a:solidFill>
              </a:rPr>
              <a:t>của</a:t>
            </a:r>
            <a:r>
              <a:rPr lang="en-US" b="1">
                <a:solidFill>
                  <a:srgbClr val="000000"/>
                </a:solidFill>
              </a:rPr>
              <a:t> </a:t>
            </a:r>
            <a:r>
              <a:rPr lang="en-US" b="1" err="1">
                <a:solidFill>
                  <a:srgbClr val="000000"/>
                </a:solidFill>
              </a:rPr>
              <a:t>dự</a:t>
            </a:r>
            <a:r>
              <a:rPr lang="en-US" b="1">
                <a:solidFill>
                  <a:srgbClr val="000000"/>
                </a:solidFill>
              </a:rPr>
              <a:t> </a:t>
            </a:r>
            <a:r>
              <a:rPr lang="en-US" b="1" err="1">
                <a:solidFill>
                  <a:srgbClr val="000000"/>
                </a:solidFill>
              </a:rPr>
              <a:t>án</a:t>
            </a:r>
            <a:endParaRPr lang="en-US">
              <a:solidFill>
                <a:srgbClr val="000000"/>
              </a:solidFill>
            </a:endParaRPr>
          </a:p>
        </p:txBody>
      </p:sp>
      <p:pic>
        <p:nvPicPr>
          <p:cNvPr id="5121" name="Picture 1" descr="Untit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62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F2C082-1E02-44B4-A893-66EB6BA31795}" type="slidenum">
              <a:rPr lang="en-US"/>
              <a:pPr>
                <a:defRPr/>
              </a:pPr>
              <a:t>13</a:t>
            </a:fld>
            <a:endParaRPr lang="en-US"/>
          </a:p>
        </p:txBody>
      </p:sp>
      <p:sp>
        <p:nvSpPr>
          <p:cNvPr id="15" name="Slide Number Placeholder 1">
            <a:extLst>
              <a:ext uri="{FF2B5EF4-FFF2-40B4-BE49-F238E27FC236}">
                <a16:creationId xmlns:a16="http://schemas.microsoft.com/office/drawing/2014/main" id="{5210B3ED-98A6-474F-85F3-192E140C89B5}"/>
              </a:ext>
            </a:extLst>
          </p:cNvPr>
          <p:cNvSpPr txBox="1">
            <a:spLocks/>
          </p:cNvSpPr>
          <p:nvPr/>
        </p:nvSpPr>
        <p:spPr>
          <a:xfrm>
            <a:off x="9900460" y="645978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2C96183-9493-4E22-82CC-B3B66CCDB0BB}" type="slidenum">
              <a:rPr lang="en-US" smtClean="0"/>
              <a:pPr>
                <a:defRPr/>
              </a:pPr>
              <a:t>13</a:t>
            </a:fld>
            <a:endParaRPr lang="en-US"/>
          </a:p>
        </p:txBody>
      </p:sp>
      <p:sp>
        <p:nvSpPr>
          <p:cNvPr id="19" name="Rectangle 18">
            <a:extLst>
              <a:ext uri="{FF2B5EF4-FFF2-40B4-BE49-F238E27FC236}">
                <a16:creationId xmlns:a16="http://schemas.microsoft.com/office/drawing/2014/main" id="{8B0E7C52-F0BD-4D41-9B79-DB55B3609E6D}"/>
              </a:ext>
            </a:extLst>
          </p:cNvPr>
          <p:cNvSpPr/>
          <p:nvPr/>
        </p:nvSpPr>
        <p:spPr>
          <a:xfrm>
            <a:off x="228600" y="381000"/>
            <a:ext cx="8763000" cy="528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r>
              <a:rPr lang="en-US" sz="2600" b="1">
                <a:solidFill>
                  <a:srgbClr val="0070C0"/>
                </a:solidFill>
                <a:latin typeface="Calibri "/>
                <a:cs typeface="Arial" panose="020B0604020202020204" pitchFamily="34" charset="0"/>
              </a:rPr>
              <a:t>CÁC HẠNG MỤC CÔNG TRÌNH</a:t>
            </a:r>
          </a:p>
        </p:txBody>
      </p:sp>
      <p:sp>
        <p:nvSpPr>
          <p:cNvPr id="6" name="TextBox 5">
            <a:extLst>
              <a:ext uri="{FF2B5EF4-FFF2-40B4-BE49-F238E27FC236}">
                <a16:creationId xmlns:a16="http://schemas.microsoft.com/office/drawing/2014/main" id="{B6FA9AAD-92F8-404E-BB75-3533C7DD8BC5}"/>
              </a:ext>
            </a:extLst>
          </p:cNvPr>
          <p:cNvSpPr txBox="1"/>
          <p:nvPr/>
        </p:nvSpPr>
        <p:spPr>
          <a:xfrm>
            <a:off x="456320" y="1295400"/>
            <a:ext cx="8535280" cy="369332"/>
          </a:xfrm>
          <a:prstGeom prst="rect">
            <a:avLst/>
          </a:prstGeom>
          <a:noFill/>
        </p:spPr>
        <p:txBody>
          <a:bodyPr wrap="square" rtlCol="0">
            <a:spAutoFit/>
          </a:bodyPr>
          <a:lstStyle/>
          <a:p>
            <a:r>
              <a:rPr lang="en-US" b="1" err="1">
                <a:solidFill>
                  <a:srgbClr val="FF6600"/>
                </a:solidFill>
              </a:rPr>
              <a:t>Các</a:t>
            </a:r>
            <a:r>
              <a:rPr lang="en-US" b="1">
                <a:solidFill>
                  <a:srgbClr val="FF6600"/>
                </a:solidFill>
              </a:rPr>
              <a:t> </a:t>
            </a:r>
            <a:r>
              <a:rPr lang="en-US" b="1" err="1">
                <a:solidFill>
                  <a:srgbClr val="FF6600"/>
                </a:solidFill>
              </a:rPr>
              <a:t>hạng</a:t>
            </a:r>
            <a:r>
              <a:rPr lang="en-US" b="1">
                <a:solidFill>
                  <a:srgbClr val="FF6600"/>
                </a:solidFill>
              </a:rPr>
              <a:t> </a:t>
            </a:r>
            <a:r>
              <a:rPr lang="en-US" b="1" err="1">
                <a:solidFill>
                  <a:srgbClr val="FF6600"/>
                </a:solidFill>
              </a:rPr>
              <a:t>mục</a:t>
            </a:r>
            <a:r>
              <a:rPr lang="en-US" b="1">
                <a:solidFill>
                  <a:srgbClr val="FF6600"/>
                </a:solidFill>
              </a:rPr>
              <a:t> </a:t>
            </a:r>
            <a:r>
              <a:rPr lang="en-US" b="1" err="1">
                <a:solidFill>
                  <a:srgbClr val="FF6600"/>
                </a:solidFill>
              </a:rPr>
              <a:t>công</a:t>
            </a:r>
            <a:r>
              <a:rPr lang="en-US" b="1">
                <a:solidFill>
                  <a:srgbClr val="FF6600"/>
                </a:solidFill>
              </a:rPr>
              <a:t> </a:t>
            </a:r>
            <a:r>
              <a:rPr lang="en-US" b="1" err="1">
                <a:solidFill>
                  <a:srgbClr val="FF6600"/>
                </a:solidFill>
              </a:rPr>
              <a:t>trình</a:t>
            </a:r>
            <a:r>
              <a:rPr lang="en-US" b="1">
                <a:solidFill>
                  <a:srgbClr val="FF6600"/>
                </a:solidFill>
              </a:rPr>
              <a:t> </a:t>
            </a:r>
            <a:r>
              <a:rPr lang="en-US" b="1" err="1">
                <a:solidFill>
                  <a:srgbClr val="FF6600"/>
                </a:solidFill>
              </a:rPr>
              <a:t>chính</a:t>
            </a:r>
            <a:endParaRPr lang="en-US" b="1">
              <a:solidFill>
                <a:srgbClr val="FF6600"/>
              </a:solidFill>
            </a:endParaRPr>
          </a:p>
        </p:txBody>
      </p:sp>
      <p:sp>
        <p:nvSpPr>
          <p:cNvPr id="3" name="Rectangle 2"/>
          <p:cNvSpPr/>
          <p:nvPr/>
        </p:nvSpPr>
        <p:spPr>
          <a:xfrm>
            <a:off x="914400" y="1676400"/>
            <a:ext cx="9334500" cy="1323439"/>
          </a:xfrm>
          <a:prstGeom prst="rect">
            <a:avLst/>
          </a:prstGeom>
        </p:spPr>
        <p:txBody>
          <a:bodyPr wrap="square">
            <a:spAutoFit/>
          </a:bodyPr>
          <a:lstStyle/>
          <a:p>
            <a:pPr marL="285750" indent="-285750">
              <a:buFontTx/>
              <a:buChar char="-"/>
            </a:pPr>
            <a:r>
              <a:rPr lang="vi-VN" sz="1600">
                <a:solidFill>
                  <a:srgbClr val="000000"/>
                </a:solidFill>
              </a:rPr>
              <a:t>San nền</a:t>
            </a:r>
            <a:r>
              <a:rPr lang="en-US" sz="1600">
                <a:solidFill>
                  <a:srgbClr val="000000"/>
                </a:solidFill>
              </a:rPr>
              <a:t>;</a:t>
            </a:r>
          </a:p>
          <a:p>
            <a:pPr marL="285750" indent="-285750">
              <a:buFontTx/>
              <a:buChar char="-"/>
            </a:pPr>
            <a:r>
              <a:rPr lang="en-US" sz="1600">
                <a:solidFill>
                  <a:srgbClr val="000000"/>
                </a:solidFill>
              </a:rPr>
              <a:t>H</a:t>
            </a:r>
            <a:r>
              <a:rPr lang="vi-VN" sz="1600">
                <a:solidFill>
                  <a:srgbClr val="000000"/>
                </a:solidFill>
              </a:rPr>
              <a:t>ệ thống giao thông</a:t>
            </a:r>
            <a:r>
              <a:rPr lang="en-US" sz="1600">
                <a:solidFill>
                  <a:srgbClr val="000000"/>
                </a:solidFill>
              </a:rPr>
              <a:t>;</a:t>
            </a:r>
          </a:p>
          <a:p>
            <a:pPr marL="285750" indent="-285750">
              <a:buFontTx/>
              <a:buChar char="-"/>
            </a:pPr>
            <a:r>
              <a:rPr lang="en-US" sz="1600">
                <a:solidFill>
                  <a:srgbClr val="000000"/>
                </a:solidFill>
              </a:rPr>
              <a:t>H</a:t>
            </a:r>
            <a:r>
              <a:rPr lang="vi-VN" sz="1600">
                <a:solidFill>
                  <a:srgbClr val="000000"/>
                </a:solidFill>
              </a:rPr>
              <a:t>ệ thống cấp nước</a:t>
            </a:r>
            <a:r>
              <a:rPr lang="en-US" sz="1600">
                <a:solidFill>
                  <a:srgbClr val="000000"/>
                </a:solidFill>
              </a:rPr>
              <a:t>;</a:t>
            </a:r>
          </a:p>
          <a:p>
            <a:pPr marL="285750" indent="-285750">
              <a:buFontTx/>
              <a:buChar char="-"/>
            </a:pPr>
            <a:r>
              <a:rPr lang="en-US" sz="1600">
                <a:solidFill>
                  <a:srgbClr val="000000"/>
                </a:solidFill>
              </a:rPr>
              <a:t>H</a:t>
            </a:r>
            <a:r>
              <a:rPr lang="vi-VN" sz="1600">
                <a:solidFill>
                  <a:srgbClr val="000000"/>
                </a:solidFill>
              </a:rPr>
              <a:t>ệ thống cấp điện</a:t>
            </a:r>
            <a:r>
              <a:rPr lang="en-US" sz="1600">
                <a:solidFill>
                  <a:srgbClr val="000000"/>
                </a:solidFill>
              </a:rPr>
              <a:t>;</a:t>
            </a:r>
          </a:p>
          <a:p>
            <a:pPr marL="285750" indent="-285750">
              <a:buFontTx/>
              <a:buChar char="-"/>
            </a:pPr>
            <a:r>
              <a:rPr lang="en-US" sz="1600">
                <a:solidFill>
                  <a:srgbClr val="000000"/>
                </a:solidFill>
              </a:rPr>
              <a:t>H</a:t>
            </a:r>
            <a:r>
              <a:rPr lang="vi-VN" sz="1600">
                <a:solidFill>
                  <a:srgbClr val="000000"/>
                </a:solidFill>
              </a:rPr>
              <a:t>ệ thống thông tin liên lạc.</a:t>
            </a:r>
          </a:p>
        </p:txBody>
      </p:sp>
      <p:sp>
        <p:nvSpPr>
          <p:cNvPr id="11" name="Rectangle 10"/>
          <p:cNvSpPr/>
          <p:nvPr/>
        </p:nvSpPr>
        <p:spPr>
          <a:xfrm>
            <a:off x="914400" y="3511392"/>
            <a:ext cx="9334500" cy="1077218"/>
          </a:xfrm>
          <a:prstGeom prst="rect">
            <a:avLst/>
          </a:prstGeom>
        </p:spPr>
        <p:txBody>
          <a:bodyPr wrap="square">
            <a:spAutoFit/>
          </a:bodyPr>
          <a:lstStyle/>
          <a:p>
            <a:pPr marL="285750" indent="-285750">
              <a:buFontTx/>
              <a:buChar char="-"/>
            </a:pPr>
            <a:r>
              <a:rPr lang="vi-VN" sz="1600">
                <a:solidFill>
                  <a:srgbClr val="000000"/>
                </a:solidFill>
              </a:rPr>
              <a:t>Cụm biển chào</a:t>
            </a:r>
            <a:r>
              <a:rPr lang="en-US" sz="1600">
                <a:solidFill>
                  <a:srgbClr val="000000"/>
                </a:solidFill>
              </a:rPr>
              <a:t> vào Cụm công nghiệp;</a:t>
            </a:r>
          </a:p>
          <a:p>
            <a:pPr marL="285750" indent="-285750">
              <a:buFontTx/>
              <a:buChar char="-"/>
            </a:pPr>
            <a:r>
              <a:rPr lang="en-US" sz="1600">
                <a:solidFill>
                  <a:srgbClr val="000000"/>
                </a:solidFill>
              </a:rPr>
              <a:t>N</a:t>
            </a:r>
            <a:r>
              <a:rPr lang="vi-VN" sz="1600">
                <a:solidFill>
                  <a:srgbClr val="000000"/>
                </a:solidFill>
              </a:rPr>
              <a:t>hà đ</a:t>
            </a:r>
            <a:r>
              <a:rPr lang="en-US" sz="1600">
                <a:solidFill>
                  <a:srgbClr val="000000"/>
                </a:solidFill>
              </a:rPr>
              <a:t>iều hành CCN;</a:t>
            </a:r>
            <a:r>
              <a:rPr lang="vi-VN" sz="1600">
                <a:solidFill>
                  <a:srgbClr val="000000"/>
                </a:solidFill>
              </a:rPr>
              <a:t> </a:t>
            </a:r>
            <a:endParaRPr lang="en-US" sz="1600">
              <a:solidFill>
                <a:srgbClr val="000000"/>
              </a:solidFill>
            </a:endParaRPr>
          </a:p>
          <a:p>
            <a:pPr marL="285750" indent="-285750">
              <a:buFontTx/>
              <a:buChar char="-"/>
            </a:pPr>
            <a:r>
              <a:rPr lang="en-US" sz="1600">
                <a:solidFill>
                  <a:srgbClr val="000000"/>
                </a:solidFill>
              </a:rPr>
              <a:t>B</a:t>
            </a:r>
            <a:r>
              <a:rPr lang="vi-VN" sz="1600">
                <a:solidFill>
                  <a:srgbClr val="000000"/>
                </a:solidFill>
              </a:rPr>
              <a:t>ãi đỗ xe tập trung</a:t>
            </a:r>
            <a:r>
              <a:rPr lang="en-US" sz="1600">
                <a:solidFill>
                  <a:srgbClr val="000000"/>
                </a:solidFill>
              </a:rPr>
              <a:t>;</a:t>
            </a:r>
          </a:p>
          <a:p>
            <a:pPr marL="285750" indent="-285750">
              <a:buFontTx/>
              <a:buChar char="-"/>
            </a:pPr>
            <a:r>
              <a:rPr lang="en-US" sz="1600">
                <a:solidFill>
                  <a:srgbClr val="000000"/>
                </a:solidFill>
              </a:rPr>
              <a:t>C</a:t>
            </a:r>
            <a:r>
              <a:rPr lang="vi-VN" sz="1600">
                <a:solidFill>
                  <a:srgbClr val="000000"/>
                </a:solidFill>
              </a:rPr>
              <a:t>ây xanh, hồ điều hòa</a:t>
            </a:r>
            <a:r>
              <a:rPr lang="en-US" sz="1600">
                <a:solidFill>
                  <a:srgbClr val="000000"/>
                </a:solidFill>
              </a:rPr>
              <a:t>.</a:t>
            </a:r>
            <a:r>
              <a:rPr lang="vi-VN" sz="1600">
                <a:solidFill>
                  <a:srgbClr val="000000"/>
                </a:solidFill>
              </a:rPr>
              <a:t> </a:t>
            </a:r>
          </a:p>
        </p:txBody>
      </p:sp>
      <p:sp>
        <p:nvSpPr>
          <p:cNvPr id="13" name="TextBox 12">
            <a:extLst>
              <a:ext uri="{FF2B5EF4-FFF2-40B4-BE49-F238E27FC236}">
                <a16:creationId xmlns:a16="http://schemas.microsoft.com/office/drawing/2014/main" id="{B6FA9AAD-92F8-404E-BB75-3533C7DD8BC5}"/>
              </a:ext>
            </a:extLst>
          </p:cNvPr>
          <p:cNvSpPr txBox="1"/>
          <p:nvPr/>
        </p:nvSpPr>
        <p:spPr>
          <a:xfrm>
            <a:off x="456320" y="3142060"/>
            <a:ext cx="8535280" cy="369332"/>
          </a:xfrm>
          <a:prstGeom prst="rect">
            <a:avLst/>
          </a:prstGeom>
          <a:noFill/>
        </p:spPr>
        <p:txBody>
          <a:bodyPr wrap="square" rtlCol="0">
            <a:spAutoFit/>
          </a:bodyPr>
          <a:lstStyle/>
          <a:p>
            <a:r>
              <a:rPr lang="en-US" b="1" err="1">
                <a:solidFill>
                  <a:srgbClr val="FF6600"/>
                </a:solidFill>
              </a:rPr>
              <a:t>Các</a:t>
            </a:r>
            <a:r>
              <a:rPr lang="en-US" b="1">
                <a:solidFill>
                  <a:srgbClr val="FF6600"/>
                </a:solidFill>
              </a:rPr>
              <a:t> </a:t>
            </a:r>
            <a:r>
              <a:rPr lang="en-US" b="1" err="1">
                <a:solidFill>
                  <a:srgbClr val="FF6600"/>
                </a:solidFill>
              </a:rPr>
              <a:t>hạng</a:t>
            </a:r>
            <a:r>
              <a:rPr lang="en-US" b="1">
                <a:solidFill>
                  <a:srgbClr val="FF6600"/>
                </a:solidFill>
              </a:rPr>
              <a:t> </a:t>
            </a:r>
            <a:r>
              <a:rPr lang="en-US" b="1" err="1">
                <a:solidFill>
                  <a:srgbClr val="FF6600"/>
                </a:solidFill>
              </a:rPr>
              <a:t>mục</a:t>
            </a:r>
            <a:r>
              <a:rPr lang="en-US" b="1">
                <a:solidFill>
                  <a:srgbClr val="FF6600"/>
                </a:solidFill>
              </a:rPr>
              <a:t> </a:t>
            </a:r>
            <a:r>
              <a:rPr lang="en-US" b="1" err="1">
                <a:solidFill>
                  <a:srgbClr val="FF6600"/>
                </a:solidFill>
              </a:rPr>
              <a:t>công</a:t>
            </a:r>
            <a:r>
              <a:rPr lang="en-US" b="1">
                <a:solidFill>
                  <a:srgbClr val="FF6600"/>
                </a:solidFill>
              </a:rPr>
              <a:t> </a:t>
            </a:r>
            <a:r>
              <a:rPr lang="en-US" b="1" err="1">
                <a:solidFill>
                  <a:srgbClr val="FF6600"/>
                </a:solidFill>
              </a:rPr>
              <a:t>trình</a:t>
            </a:r>
            <a:r>
              <a:rPr lang="en-US" b="1">
                <a:solidFill>
                  <a:srgbClr val="FF6600"/>
                </a:solidFill>
              </a:rPr>
              <a:t> </a:t>
            </a:r>
            <a:r>
              <a:rPr lang="en-US" b="1" err="1">
                <a:solidFill>
                  <a:srgbClr val="FF6600"/>
                </a:solidFill>
              </a:rPr>
              <a:t>phụ</a:t>
            </a:r>
            <a:r>
              <a:rPr lang="en-US" b="1">
                <a:solidFill>
                  <a:srgbClr val="FF6600"/>
                </a:solidFill>
              </a:rPr>
              <a:t> </a:t>
            </a:r>
            <a:r>
              <a:rPr lang="en-US" b="1" err="1">
                <a:solidFill>
                  <a:srgbClr val="FF6600"/>
                </a:solidFill>
              </a:rPr>
              <a:t>trợ</a:t>
            </a:r>
            <a:endParaRPr lang="en-US" b="1">
              <a:solidFill>
                <a:srgbClr val="FF6600"/>
              </a:solidFill>
            </a:endParaRPr>
          </a:p>
        </p:txBody>
      </p:sp>
      <p:sp>
        <p:nvSpPr>
          <p:cNvPr id="14" name="Rectangle 13"/>
          <p:cNvSpPr/>
          <p:nvPr/>
        </p:nvSpPr>
        <p:spPr>
          <a:xfrm>
            <a:off x="893618" y="5105400"/>
            <a:ext cx="9334500" cy="1077218"/>
          </a:xfrm>
          <a:prstGeom prst="rect">
            <a:avLst/>
          </a:prstGeom>
        </p:spPr>
        <p:txBody>
          <a:bodyPr wrap="square">
            <a:spAutoFit/>
          </a:bodyPr>
          <a:lstStyle/>
          <a:p>
            <a:pPr marL="285750" indent="-285750">
              <a:buFontTx/>
              <a:buChar char="-"/>
            </a:pPr>
            <a:r>
              <a:rPr lang="vi-VN" sz="1600">
                <a:solidFill>
                  <a:srgbClr val="000000"/>
                </a:solidFill>
              </a:rPr>
              <a:t>Hệ thống thoát nước mưa</a:t>
            </a:r>
            <a:r>
              <a:rPr lang="en-US" sz="1600">
                <a:solidFill>
                  <a:srgbClr val="000000"/>
                </a:solidFill>
              </a:rPr>
              <a:t>;</a:t>
            </a:r>
            <a:r>
              <a:rPr lang="vi-VN" sz="1600">
                <a:solidFill>
                  <a:srgbClr val="000000"/>
                </a:solidFill>
              </a:rPr>
              <a:t> </a:t>
            </a:r>
            <a:endParaRPr lang="en-US" sz="1600">
              <a:solidFill>
                <a:srgbClr val="000000"/>
              </a:solidFill>
            </a:endParaRPr>
          </a:p>
          <a:p>
            <a:pPr marL="285750" indent="-285750">
              <a:buFontTx/>
              <a:buChar char="-"/>
            </a:pPr>
            <a:r>
              <a:rPr lang="en-US" sz="1600">
                <a:solidFill>
                  <a:srgbClr val="000000"/>
                </a:solidFill>
              </a:rPr>
              <a:t>H</a:t>
            </a:r>
            <a:r>
              <a:rPr lang="vi-VN" sz="1600">
                <a:solidFill>
                  <a:srgbClr val="000000"/>
                </a:solidFill>
              </a:rPr>
              <a:t>ệ thống thoát nước thải</a:t>
            </a:r>
            <a:r>
              <a:rPr lang="en-US" sz="1600">
                <a:solidFill>
                  <a:srgbClr val="000000"/>
                </a:solidFill>
              </a:rPr>
              <a:t>;</a:t>
            </a:r>
          </a:p>
          <a:p>
            <a:pPr marL="285750" indent="-285750">
              <a:buFontTx/>
              <a:buChar char="-"/>
            </a:pPr>
            <a:r>
              <a:rPr lang="en-US" sz="1600">
                <a:solidFill>
                  <a:srgbClr val="000000"/>
                </a:solidFill>
              </a:rPr>
              <a:t>T</a:t>
            </a:r>
            <a:r>
              <a:rPr lang="vi-VN" sz="1600">
                <a:solidFill>
                  <a:srgbClr val="000000"/>
                </a:solidFill>
              </a:rPr>
              <a:t>rạm xử lý nước thải tập trung công suất 450 m</a:t>
            </a:r>
            <a:r>
              <a:rPr lang="vi-VN" sz="1600" baseline="30000">
                <a:solidFill>
                  <a:srgbClr val="000000"/>
                </a:solidFill>
              </a:rPr>
              <a:t>3</a:t>
            </a:r>
            <a:r>
              <a:rPr lang="vi-VN" sz="1600">
                <a:solidFill>
                  <a:srgbClr val="000000"/>
                </a:solidFill>
              </a:rPr>
              <a:t>/ngày đêm</a:t>
            </a:r>
            <a:r>
              <a:rPr lang="en-US" sz="1600">
                <a:solidFill>
                  <a:srgbClr val="000000"/>
                </a:solidFill>
              </a:rPr>
              <a:t>;</a:t>
            </a:r>
          </a:p>
          <a:p>
            <a:pPr marL="285750" indent="-285750">
              <a:buFontTx/>
              <a:buChar char="-"/>
            </a:pPr>
            <a:r>
              <a:rPr lang="en-US" sz="1600">
                <a:solidFill>
                  <a:srgbClr val="000000"/>
                </a:solidFill>
              </a:rPr>
              <a:t>B</a:t>
            </a:r>
            <a:r>
              <a:rPr lang="vi-VN" sz="1600">
                <a:solidFill>
                  <a:srgbClr val="000000"/>
                </a:solidFill>
              </a:rPr>
              <a:t>ể sự cố, tháp khử mùi hôi trạm XLNT tập trung.</a:t>
            </a:r>
          </a:p>
        </p:txBody>
      </p:sp>
      <p:sp>
        <p:nvSpPr>
          <p:cNvPr id="16" name="TextBox 15">
            <a:extLst>
              <a:ext uri="{FF2B5EF4-FFF2-40B4-BE49-F238E27FC236}">
                <a16:creationId xmlns:a16="http://schemas.microsoft.com/office/drawing/2014/main" id="{B6FA9AAD-92F8-404E-BB75-3533C7DD8BC5}"/>
              </a:ext>
            </a:extLst>
          </p:cNvPr>
          <p:cNvSpPr txBox="1"/>
          <p:nvPr/>
        </p:nvSpPr>
        <p:spPr>
          <a:xfrm>
            <a:off x="457200" y="4711721"/>
            <a:ext cx="8535280" cy="369332"/>
          </a:xfrm>
          <a:prstGeom prst="rect">
            <a:avLst/>
          </a:prstGeom>
          <a:noFill/>
        </p:spPr>
        <p:txBody>
          <a:bodyPr wrap="square" rtlCol="0">
            <a:spAutoFit/>
          </a:bodyPr>
          <a:lstStyle/>
          <a:p>
            <a:r>
              <a:rPr lang="en-US" b="1" err="1">
                <a:solidFill>
                  <a:srgbClr val="FF6600"/>
                </a:solidFill>
              </a:rPr>
              <a:t>Các</a:t>
            </a:r>
            <a:r>
              <a:rPr lang="en-US" b="1">
                <a:solidFill>
                  <a:srgbClr val="FF6600"/>
                </a:solidFill>
              </a:rPr>
              <a:t> </a:t>
            </a:r>
            <a:r>
              <a:rPr lang="en-US" b="1" err="1">
                <a:solidFill>
                  <a:srgbClr val="FF6600"/>
                </a:solidFill>
              </a:rPr>
              <a:t>hạng</a:t>
            </a:r>
            <a:r>
              <a:rPr lang="en-US" b="1">
                <a:solidFill>
                  <a:srgbClr val="FF6600"/>
                </a:solidFill>
              </a:rPr>
              <a:t> </a:t>
            </a:r>
            <a:r>
              <a:rPr lang="en-US" b="1" err="1">
                <a:solidFill>
                  <a:srgbClr val="FF6600"/>
                </a:solidFill>
              </a:rPr>
              <a:t>mục</a:t>
            </a:r>
            <a:r>
              <a:rPr lang="en-US" b="1">
                <a:solidFill>
                  <a:srgbClr val="FF6600"/>
                </a:solidFill>
              </a:rPr>
              <a:t> </a:t>
            </a:r>
            <a:r>
              <a:rPr lang="en-US" b="1" err="1">
                <a:solidFill>
                  <a:srgbClr val="FF6600"/>
                </a:solidFill>
              </a:rPr>
              <a:t>công</a:t>
            </a:r>
            <a:r>
              <a:rPr lang="en-US" b="1">
                <a:solidFill>
                  <a:srgbClr val="FF6600"/>
                </a:solidFill>
              </a:rPr>
              <a:t> </a:t>
            </a:r>
            <a:r>
              <a:rPr lang="en-US" b="1" err="1">
                <a:solidFill>
                  <a:srgbClr val="FF6600"/>
                </a:solidFill>
              </a:rPr>
              <a:t>trình</a:t>
            </a:r>
            <a:r>
              <a:rPr lang="en-US" b="1">
                <a:solidFill>
                  <a:srgbClr val="FF6600"/>
                </a:solidFill>
              </a:rPr>
              <a:t> </a:t>
            </a:r>
            <a:r>
              <a:rPr lang="vi-VN" b="1">
                <a:solidFill>
                  <a:srgbClr val="FF6600"/>
                </a:solidFill>
              </a:rPr>
              <a:t>xử lý chất thải và bảo vệ môi trường</a:t>
            </a:r>
            <a:endParaRPr lang="en-US" b="1">
              <a:solidFill>
                <a:srgbClr val="FF6600"/>
              </a:solidFill>
            </a:endParaRPr>
          </a:p>
        </p:txBody>
      </p:sp>
    </p:spTree>
    <p:extLst>
      <p:ext uri="{BB962C8B-B14F-4D97-AF65-F5344CB8AC3E}">
        <p14:creationId xmlns:p14="http://schemas.microsoft.com/office/powerpoint/2010/main" val="16759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5105400" y="3733800"/>
            <a:ext cx="6705600" cy="531200"/>
          </a:xfrm>
          <a:prstGeom prst="rect">
            <a:avLst/>
          </a:prstGeom>
        </p:spPr>
        <p:txBody>
          <a:bodyPr spcFirstLastPara="1" wrap="square" lIns="91425" tIns="91425" rIns="91425" bIns="91425" anchor="b" anchorCtr="0">
            <a:noAutofit/>
          </a:bodyPr>
          <a:lstStyle/>
          <a:p>
            <a:pPr algn="ctr"/>
            <a:r>
              <a:rPr lang="en-US" sz="3200">
                <a:solidFill>
                  <a:srgbClr val="000000"/>
                </a:solidFill>
                <a:latin typeface="Calibri" pitchFamily="34" charset="0"/>
                <a:cs typeface="Calibri" pitchFamily="34" charset="0"/>
              </a:rPr>
              <a:t>CÁC VĂN BẢN PHÁP LÝ KHÁC</a:t>
            </a:r>
            <a:endParaRPr lang="vi-VN" sz="3200">
              <a:solidFill>
                <a:srgbClr val="000000"/>
              </a:solidFill>
              <a:latin typeface="Calibri" pitchFamily="34" charset="0"/>
              <a:cs typeface="Calibri" pitchFamily="34" charset="0"/>
            </a:endParaRPr>
          </a:p>
        </p:txBody>
      </p:sp>
      <p:sp>
        <p:nvSpPr>
          <p:cNvPr id="148" name="Google Shape;148;p16"/>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0000" kern="0">
                <a:solidFill>
                  <a:srgbClr val="18637B"/>
                </a:solidFill>
                <a:latin typeface="Roboto Slab"/>
                <a:ea typeface="Roboto Slab"/>
                <a:cs typeface="Roboto Slab"/>
                <a:sym typeface="Roboto Slab"/>
              </a:rPr>
              <a:t>4</a:t>
            </a:r>
            <a:endParaRPr sz="20000" kern="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14</a:t>
            </a:fld>
            <a:endParaRPr/>
          </a:p>
        </p:txBody>
      </p:sp>
    </p:spTree>
    <p:extLst>
      <p:ext uri="{BB962C8B-B14F-4D97-AF65-F5344CB8AC3E}">
        <p14:creationId xmlns:p14="http://schemas.microsoft.com/office/powerpoint/2010/main" val="1138472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239350" y="441962"/>
            <a:ext cx="8904650" cy="457200"/>
          </a:xfrm>
          <a:prstGeom prst="rect">
            <a:avLst/>
          </a:prstGeom>
          <a:noFill/>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a:lstStyle>
          <a:p>
            <a:pPr eaLnBrk="1" hangingPunct="1"/>
            <a:r>
              <a:rPr lang="en-US" altLang="en-US" sz="2400"/>
              <a:t>BÁO CÁO TÁC ĐỘNG MÔI TR</a:t>
            </a:r>
            <a:r>
              <a:rPr lang="vi-VN" altLang="en-US" sz="2400"/>
              <a:t>ƯỜNG</a:t>
            </a:r>
            <a:r>
              <a:rPr lang="en-US" altLang="en-US" sz="2400"/>
              <a:t> CỦA DỰ ÁN</a:t>
            </a:r>
          </a:p>
        </p:txBody>
      </p:sp>
      <p:pic>
        <p:nvPicPr>
          <p:cNvPr id="5" name="Picture 4">
            <a:extLst>
              <a:ext uri="{FF2B5EF4-FFF2-40B4-BE49-F238E27FC236}">
                <a16:creationId xmlns:a16="http://schemas.microsoft.com/office/drawing/2014/main" id="{62644C0D-42C6-5ABD-9A5D-47204734E12B}"/>
              </a:ext>
            </a:extLst>
          </p:cNvPr>
          <p:cNvPicPr>
            <a:picLocks noChangeAspect="1"/>
          </p:cNvPicPr>
          <p:nvPr/>
        </p:nvPicPr>
        <p:blipFill>
          <a:blip r:embed="rId3"/>
          <a:stretch>
            <a:fillRect/>
          </a:stretch>
        </p:blipFill>
        <p:spPr>
          <a:xfrm>
            <a:off x="152399" y="1066800"/>
            <a:ext cx="3875003" cy="5562600"/>
          </a:xfrm>
          <a:prstGeom prst="rect">
            <a:avLst/>
          </a:prstGeom>
        </p:spPr>
      </p:pic>
      <p:sp>
        <p:nvSpPr>
          <p:cNvPr id="7" name="Google Shape;148;p16">
            <a:extLst>
              <a:ext uri="{FF2B5EF4-FFF2-40B4-BE49-F238E27FC236}">
                <a16:creationId xmlns:a16="http://schemas.microsoft.com/office/drawing/2014/main" id="{11677D81-AABD-004D-ECF4-06F07AB26892}"/>
              </a:ext>
            </a:extLst>
          </p:cNvPr>
          <p:cNvSpPr txBox="1"/>
          <p:nvPr/>
        </p:nvSpPr>
        <p:spPr>
          <a:xfrm>
            <a:off x="4027402" y="1371600"/>
            <a:ext cx="8012197" cy="4648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US" sz="1600">
                <a:solidFill>
                  <a:srgbClr val="000000"/>
                </a:solidFill>
                <a:effectLst/>
                <a:latin typeface="Times New Roman" panose="02020603050405020304" pitchFamily="18" charset="0"/>
                <a:ea typeface="Calibri" panose="020F0502020204030204" pitchFamily="34" charset="0"/>
              </a:rPr>
              <a:t>Dự</a:t>
            </a:r>
            <a:r>
              <a:rPr lang="en-US" sz="1600">
                <a:solidFill>
                  <a:srgbClr val="000000"/>
                </a:solidFill>
                <a:latin typeface="Times New Roman" panose="02020603050405020304" pitchFamily="18" charset="0"/>
                <a:ea typeface="Calibri" panose="020F0502020204030204" pitchFamily="34" charset="0"/>
              </a:rPr>
              <a:t> án Cụm công nghiệp Hoà Phong đã đ</a:t>
            </a:r>
            <a:r>
              <a:rPr lang="vi-VN" sz="1600">
                <a:solidFill>
                  <a:srgbClr val="000000"/>
                </a:solidFill>
                <a:latin typeface="Times New Roman" panose="02020603050405020304" pitchFamily="18" charset="0"/>
                <a:ea typeface="Calibri" panose="020F0502020204030204" pitchFamily="34" charset="0"/>
              </a:rPr>
              <a:t>ược</a:t>
            </a:r>
            <a:r>
              <a:rPr lang="en-US" sz="1600">
                <a:solidFill>
                  <a:srgbClr val="000000"/>
                </a:solidFill>
                <a:latin typeface="Times New Roman" panose="02020603050405020304" pitchFamily="18" charset="0"/>
                <a:ea typeface="Calibri" panose="020F0502020204030204" pitchFamily="34" charset="0"/>
              </a:rPr>
              <a:t> </a:t>
            </a:r>
            <a:r>
              <a:rPr lang="en-US" sz="1600">
                <a:solidFill>
                  <a:srgbClr val="000000"/>
                </a:solidFill>
                <a:effectLst/>
                <a:latin typeface="Times New Roman" panose="02020603050405020304" pitchFamily="18" charset="0"/>
                <a:ea typeface="Calibri" panose="020F0502020204030204" pitchFamily="34" charset="0"/>
              </a:rPr>
              <a:t>Bộ Tài nguyên và Môi trường thẩm định báo cáo tác động môi tr</a:t>
            </a:r>
            <a:r>
              <a:rPr lang="vi-VN" sz="1600">
                <a:solidFill>
                  <a:srgbClr val="000000"/>
                </a:solidFill>
                <a:effectLst/>
                <a:latin typeface="Times New Roman" panose="02020603050405020304" pitchFamily="18" charset="0"/>
                <a:ea typeface="Calibri" panose="020F0502020204030204" pitchFamily="34" charset="0"/>
              </a:rPr>
              <a:t>ường</a:t>
            </a:r>
            <a:r>
              <a:rPr lang="en-US" sz="1600">
                <a:solidFill>
                  <a:srgbClr val="000000"/>
                </a:solidFill>
                <a:effectLst/>
                <a:latin typeface="Times New Roman" panose="02020603050405020304" pitchFamily="18" charset="0"/>
                <a:ea typeface="Calibri" panose="020F0502020204030204" pitchFamily="34" charset="0"/>
              </a:rPr>
              <a:t> cho dự</a:t>
            </a:r>
            <a:r>
              <a:rPr lang="en-US" sz="1600">
                <a:solidFill>
                  <a:srgbClr val="000000"/>
                </a:solidFill>
                <a:latin typeface="Times New Roman" panose="02020603050405020304" pitchFamily="18" charset="0"/>
                <a:ea typeface="Calibri" panose="020F0502020204030204" pitchFamily="34" charset="0"/>
              </a:rPr>
              <a:t> án. Đã </a:t>
            </a:r>
            <a:r>
              <a:rPr lang="en-US" sz="1600">
                <a:solidFill>
                  <a:srgbClr val="000000"/>
                </a:solidFill>
                <a:effectLst/>
                <a:latin typeface="Times New Roman" panose="02020603050405020304" pitchFamily="18" charset="0"/>
                <a:ea typeface="Calibri" panose="020F0502020204030204" pitchFamily="34" charset="0"/>
              </a:rPr>
              <a:t>thông qua, có Quyết định số 3697/QĐ-BTNMT ngày 26/12/2022 về việc quyết định phê duyệt kết quả thẩm định báo cáo đánh giá tác động môi trường của Dự án Cụm công nghiệp Hòa Phong.</a:t>
            </a: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sz="1600" kern="0">
              <a:solidFill>
                <a:srgbClr val="000000"/>
              </a:solidFill>
              <a:latin typeface="Roboto Slab"/>
              <a:ea typeface="Roboto Slab"/>
              <a:cs typeface="Roboto Slab"/>
              <a:sym typeface="Roboto Slab"/>
            </a:endParaRPr>
          </a:p>
        </p:txBody>
      </p:sp>
    </p:spTree>
    <p:extLst>
      <p:ext uri="{BB962C8B-B14F-4D97-AF65-F5344CB8AC3E}">
        <p14:creationId xmlns:p14="http://schemas.microsoft.com/office/powerpoint/2010/main" val="363793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239350" y="441962"/>
            <a:ext cx="8904650" cy="457200"/>
          </a:xfrm>
          <a:prstGeom prst="rect">
            <a:avLst/>
          </a:prstGeom>
          <a:noFill/>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a:lstStyle>
          <a:p>
            <a:pPr eaLnBrk="1" hangingPunct="1"/>
            <a:r>
              <a:rPr lang="en-US" altLang="en-US" sz="2400"/>
              <a:t>CHUYỂN MĐSD ĐẤT TRỒNG LÚA CỦA DỰ ÁN</a:t>
            </a:r>
          </a:p>
        </p:txBody>
      </p:sp>
      <p:sp>
        <p:nvSpPr>
          <p:cNvPr id="7" name="Google Shape;148;p16">
            <a:extLst>
              <a:ext uri="{FF2B5EF4-FFF2-40B4-BE49-F238E27FC236}">
                <a16:creationId xmlns:a16="http://schemas.microsoft.com/office/drawing/2014/main" id="{11677D81-AABD-004D-ECF4-06F07AB26892}"/>
              </a:ext>
            </a:extLst>
          </p:cNvPr>
          <p:cNvSpPr txBox="1"/>
          <p:nvPr/>
        </p:nvSpPr>
        <p:spPr>
          <a:xfrm>
            <a:off x="8077200" y="1219200"/>
            <a:ext cx="3962399" cy="4800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US" sz="1600">
                <a:solidFill>
                  <a:srgbClr val="000000"/>
                </a:solidFill>
                <a:effectLst/>
                <a:latin typeface="Times New Roman" panose="02020603050405020304" pitchFamily="18" charset="0"/>
                <a:ea typeface="Calibri" panose="020F0502020204030204" pitchFamily="34" charset="0"/>
              </a:rPr>
              <a:t>Dự</a:t>
            </a:r>
            <a:r>
              <a:rPr lang="en-US" sz="1600">
                <a:solidFill>
                  <a:srgbClr val="000000"/>
                </a:solidFill>
                <a:latin typeface="Times New Roman" panose="02020603050405020304" pitchFamily="18" charset="0"/>
                <a:ea typeface="Calibri" panose="020F0502020204030204" pitchFamily="34" charset="0"/>
              </a:rPr>
              <a:t> án Cụm công nghiệp Hoà Phong đã đ</a:t>
            </a:r>
            <a:r>
              <a:rPr lang="vi-VN" sz="1600">
                <a:solidFill>
                  <a:srgbClr val="000000"/>
                </a:solidFill>
                <a:latin typeface="Times New Roman" panose="02020603050405020304" pitchFamily="18" charset="0"/>
                <a:ea typeface="Calibri" panose="020F0502020204030204" pitchFamily="34" charset="0"/>
              </a:rPr>
              <a:t>ược</a:t>
            </a:r>
            <a:r>
              <a:rPr lang="en-US" sz="1600">
                <a:solidFill>
                  <a:srgbClr val="000000"/>
                </a:solidFill>
                <a:latin typeface="Times New Roman" panose="02020603050405020304" pitchFamily="18" charset="0"/>
                <a:ea typeface="Calibri" panose="020F0502020204030204" pitchFamily="34" charset="0"/>
              </a:rPr>
              <a:t> Thủ t</a:t>
            </a:r>
            <a:r>
              <a:rPr lang="vi-VN" sz="1600">
                <a:solidFill>
                  <a:srgbClr val="000000"/>
                </a:solidFill>
                <a:latin typeface="Times New Roman" panose="02020603050405020304" pitchFamily="18" charset="0"/>
                <a:ea typeface="Calibri" panose="020F0502020204030204" pitchFamily="34" charset="0"/>
              </a:rPr>
              <a:t>ướng</a:t>
            </a:r>
            <a:r>
              <a:rPr lang="en-US" sz="1600">
                <a:solidFill>
                  <a:srgbClr val="000000"/>
                </a:solidFill>
                <a:latin typeface="Times New Roman" panose="02020603050405020304" pitchFamily="18" charset="0"/>
                <a:ea typeface="Calibri" panose="020F0502020204030204" pitchFamily="34" charset="0"/>
              </a:rPr>
              <a:t> chính phủ chấp thuận UBND tỉnh H</a:t>
            </a:r>
            <a:r>
              <a:rPr lang="vi-VN" sz="1600">
                <a:solidFill>
                  <a:srgbClr val="000000"/>
                </a:solidFill>
                <a:latin typeface="Times New Roman" panose="02020603050405020304" pitchFamily="18" charset="0"/>
                <a:ea typeface="Calibri" panose="020F0502020204030204" pitchFamily="34" charset="0"/>
              </a:rPr>
              <a:t>ư</a:t>
            </a:r>
            <a:r>
              <a:rPr lang="en-US" sz="1600">
                <a:solidFill>
                  <a:srgbClr val="000000"/>
                </a:solidFill>
                <a:latin typeface="Times New Roman" panose="02020603050405020304" pitchFamily="18" charset="0"/>
                <a:ea typeface="Calibri" panose="020F0502020204030204" pitchFamily="34" charset="0"/>
              </a:rPr>
              <a:t>ng Yên quyết định chuyển mục đích sử dụng 15,46 ha đất trồng lúa sang đất phi nông nghiệp để thực hiện dự án Cụm Công nghiệp Hoà Phong thị xã mỹ Hào tại văn bản số 226/TTg-NN ngày 05/4/2024 do Phó thủ t</a:t>
            </a:r>
            <a:r>
              <a:rPr lang="vi-VN" sz="1600">
                <a:solidFill>
                  <a:srgbClr val="000000"/>
                </a:solidFill>
                <a:latin typeface="Times New Roman" panose="02020603050405020304" pitchFamily="18" charset="0"/>
                <a:ea typeface="Calibri" panose="020F0502020204030204" pitchFamily="34" charset="0"/>
              </a:rPr>
              <a:t>ướng</a:t>
            </a:r>
            <a:r>
              <a:rPr lang="en-US" sz="1600">
                <a:solidFill>
                  <a:srgbClr val="000000"/>
                </a:solidFill>
                <a:latin typeface="Times New Roman" panose="02020603050405020304" pitchFamily="18" charset="0"/>
                <a:ea typeface="Calibri" panose="020F0502020204030204" pitchFamily="34" charset="0"/>
              </a:rPr>
              <a:t> Trần Hồng Hà ký.</a:t>
            </a: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sz="1600" kern="0">
              <a:solidFill>
                <a:srgbClr val="000000"/>
              </a:solidFill>
              <a:latin typeface="Roboto Slab"/>
              <a:ea typeface="Roboto Slab"/>
              <a:cs typeface="Roboto Slab"/>
              <a:sym typeface="Roboto Slab"/>
            </a:endParaRPr>
          </a:p>
        </p:txBody>
      </p:sp>
      <p:pic>
        <p:nvPicPr>
          <p:cNvPr id="4" name="Picture 3">
            <a:extLst>
              <a:ext uri="{FF2B5EF4-FFF2-40B4-BE49-F238E27FC236}">
                <a16:creationId xmlns:a16="http://schemas.microsoft.com/office/drawing/2014/main" id="{DA37CDA7-1435-DF68-0A12-1BB4A92AA13F}"/>
              </a:ext>
            </a:extLst>
          </p:cNvPr>
          <p:cNvPicPr>
            <a:picLocks noChangeAspect="1"/>
          </p:cNvPicPr>
          <p:nvPr/>
        </p:nvPicPr>
        <p:blipFill>
          <a:blip r:embed="rId3"/>
          <a:stretch>
            <a:fillRect/>
          </a:stretch>
        </p:blipFill>
        <p:spPr>
          <a:xfrm>
            <a:off x="76200" y="1066800"/>
            <a:ext cx="3950208" cy="5760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ACB786F-8327-FEA9-9FC1-7AA2D173A1B0}"/>
              </a:ext>
            </a:extLst>
          </p:cNvPr>
          <p:cNvPicPr>
            <a:picLocks noChangeAspect="1"/>
          </p:cNvPicPr>
          <p:nvPr/>
        </p:nvPicPr>
        <p:blipFill>
          <a:blip r:embed="rId4"/>
          <a:stretch>
            <a:fillRect/>
          </a:stretch>
        </p:blipFill>
        <p:spPr>
          <a:xfrm>
            <a:off x="4202933" y="1066800"/>
            <a:ext cx="3786133" cy="5760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787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4628400" y="2690050"/>
            <a:ext cx="7563600" cy="1159800"/>
          </a:xfrm>
          <a:prstGeom prst="rect">
            <a:avLst/>
          </a:prstGeom>
        </p:spPr>
        <p:txBody>
          <a:bodyPr spcFirstLastPara="1" wrap="square" lIns="91425" tIns="91425" rIns="91425" bIns="91425" anchor="b" anchorCtr="0">
            <a:noAutofit/>
          </a:bodyPr>
          <a:lstStyle/>
          <a:p>
            <a:pPr algn="ctr"/>
            <a:r>
              <a:rPr lang="en-US" sz="2800">
                <a:solidFill>
                  <a:srgbClr val="000000"/>
                </a:solidFill>
                <a:latin typeface="Calibri" pitchFamily="34" charset="0"/>
                <a:cs typeface="Calibri" pitchFamily="34" charset="0"/>
              </a:rPr>
              <a:t>HỒ S</a:t>
            </a:r>
            <a:r>
              <a:rPr lang="vi-VN" sz="2800">
                <a:solidFill>
                  <a:srgbClr val="000000"/>
                </a:solidFill>
                <a:latin typeface="Calibri" pitchFamily="34" charset="0"/>
                <a:cs typeface="Calibri" pitchFamily="34" charset="0"/>
              </a:rPr>
              <a:t>Ơ</a:t>
            </a:r>
            <a:r>
              <a:rPr lang="en-US" sz="2800">
                <a:solidFill>
                  <a:srgbClr val="000000"/>
                </a:solidFill>
                <a:latin typeface="Calibri" pitchFamily="34" charset="0"/>
                <a:cs typeface="Calibri" pitchFamily="34" charset="0"/>
              </a:rPr>
              <a:t> LIÊN QUAN </a:t>
            </a:r>
            <a:br>
              <a:rPr lang="en-US" sz="2800">
                <a:solidFill>
                  <a:srgbClr val="000000"/>
                </a:solidFill>
                <a:latin typeface="Calibri" pitchFamily="34" charset="0"/>
                <a:cs typeface="Calibri" pitchFamily="34" charset="0"/>
              </a:rPr>
            </a:br>
            <a:r>
              <a:rPr lang="en-US" sz="2800">
                <a:solidFill>
                  <a:srgbClr val="000000"/>
                </a:solidFill>
                <a:latin typeface="Calibri" pitchFamily="34" charset="0"/>
                <a:cs typeface="Calibri" pitchFamily="34" charset="0"/>
              </a:rPr>
              <a:t>ĐỀN BÙ, GIẢI PHÓNG MẶT BẰNG </a:t>
            </a:r>
            <a:endParaRPr sz="2800">
              <a:solidFill>
                <a:srgbClr val="000000"/>
              </a:solidFill>
              <a:latin typeface="Calibri" pitchFamily="34" charset="0"/>
              <a:cs typeface="Calibri" pitchFamily="34" charset="0"/>
            </a:endParaRPr>
          </a:p>
        </p:txBody>
      </p:sp>
      <p:sp>
        <p:nvSpPr>
          <p:cNvPr id="148" name="Google Shape;148;p16"/>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20000" kern="0">
                <a:solidFill>
                  <a:srgbClr val="18637B"/>
                </a:solidFill>
                <a:latin typeface="Roboto Slab"/>
                <a:ea typeface="Roboto Slab"/>
                <a:cs typeface="Roboto Slab"/>
                <a:sym typeface="Roboto Slab"/>
              </a:rPr>
              <a:t>5	</a:t>
            </a:r>
            <a:endParaRPr sz="20000" kern="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17</a:t>
            </a:fld>
            <a:endParaRPr/>
          </a:p>
        </p:txBody>
      </p:sp>
    </p:spTree>
    <p:extLst>
      <p:ext uri="{BB962C8B-B14F-4D97-AF65-F5344CB8AC3E}">
        <p14:creationId xmlns:p14="http://schemas.microsoft.com/office/powerpoint/2010/main" val="221521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239350" y="441962"/>
            <a:ext cx="8904650" cy="457200"/>
          </a:xfrm>
          <a:prstGeom prst="rect">
            <a:avLst/>
          </a:prstGeom>
          <a:noFill/>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a:lstStyle>
          <a:p>
            <a:pPr eaLnBrk="1" hangingPunct="1"/>
            <a:r>
              <a:rPr lang="en-US" altLang="en-US" sz="2400"/>
              <a:t>TRÍCH LỤC VỊ TRÍ, RANH GIỚI KHU ĐẤT LÀM DỰ ÁN</a:t>
            </a:r>
          </a:p>
        </p:txBody>
      </p:sp>
      <p:sp>
        <p:nvSpPr>
          <p:cNvPr id="7" name="Google Shape;148;p16">
            <a:extLst>
              <a:ext uri="{FF2B5EF4-FFF2-40B4-BE49-F238E27FC236}">
                <a16:creationId xmlns:a16="http://schemas.microsoft.com/office/drawing/2014/main" id="{11677D81-AABD-004D-ECF4-06F07AB26892}"/>
              </a:ext>
            </a:extLst>
          </p:cNvPr>
          <p:cNvSpPr txBox="1"/>
          <p:nvPr/>
        </p:nvSpPr>
        <p:spPr>
          <a:xfrm>
            <a:off x="4419600" y="1219200"/>
            <a:ext cx="7619999" cy="4800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US" sz="1600">
                <a:solidFill>
                  <a:srgbClr val="000000"/>
                </a:solidFill>
                <a:effectLst/>
                <a:latin typeface="Times New Roman" panose="02020603050405020304" pitchFamily="18" charset="0"/>
                <a:ea typeface="Calibri" panose="020F0502020204030204" pitchFamily="34" charset="0"/>
              </a:rPr>
              <a:t>Dự</a:t>
            </a:r>
            <a:r>
              <a:rPr lang="en-US" sz="1600">
                <a:solidFill>
                  <a:srgbClr val="000000"/>
                </a:solidFill>
                <a:latin typeface="Times New Roman" panose="02020603050405020304" pitchFamily="18" charset="0"/>
                <a:ea typeface="Calibri" panose="020F0502020204030204" pitchFamily="34" charset="0"/>
              </a:rPr>
              <a:t> án Cụm công nghiệp Hoà Phong đã đ</a:t>
            </a:r>
            <a:r>
              <a:rPr lang="vi-VN" sz="1600">
                <a:solidFill>
                  <a:srgbClr val="000000"/>
                </a:solidFill>
                <a:latin typeface="Times New Roman" panose="02020603050405020304" pitchFamily="18" charset="0"/>
                <a:ea typeface="Calibri" panose="020F0502020204030204" pitchFamily="34" charset="0"/>
              </a:rPr>
              <a:t>ược</a:t>
            </a:r>
            <a:r>
              <a:rPr lang="en-US" sz="1600">
                <a:solidFill>
                  <a:srgbClr val="000000"/>
                </a:solidFill>
                <a:latin typeface="Times New Roman" panose="02020603050405020304" pitchFamily="18" charset="0"/>
                <a:ea typeface="Calibri" panose="020F0502020204030204" pitchFamily="34" charset="0"/>
              </a:rPr>
              <a:t> văn phòng đăng ký đất đai lập “Trích lục vị trí, ranh giới khu đất xin thực hiện dự án đầu t</a:t>
            </a:r>
            <a:r>
              <a:rPr lang="vi-VN" sz="1600">
                <a:solidFill>
                  <a:srgbClr val="000000"/>
                </a:solidFill>
                <a:latin typeface="Times New Roman" panose="02020603050405020304" pitchFamily="18" charset="0"/>
                <a:ea typeface="Calibri" panose="020F0502020204030204" pitchFamily="34" charset="0"/>
              </a:rPr>
              <a:t>ư</a:t>
            </a:r>
            <a:r>
              <a:rPr lang="en-US" sz="1600">
                <a:solidFill>
                  <a:srgbClr val="000000"/>
                </a:solidFill>
                <a:latin typeface="Times New Roman" panose="02020603050405020304" pitchFamily="18" charset="0"/>
                <a:ea typeface="Calibri" panose="020F0502020204030204" pitchFamily="34" charset="0"/>
              </a:rPr>
              <a:t>” ngày 7/7/2022.</a:t>
            </a: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r>
              <a:rPr lang="en-US" sz="1600">
                <a:solidFill>
                  <a:srgbClr val="000000"/>
                </a:solidFill>
                <a:latin typeface="Times New Roman" panose="02020603050405020304" pitchFamily="18" charset="0"/>
                <a:ea typeface="Calibri" panose="020F0502020204030204" pitchFamily="34" charset="0"/>
              </a:rPr>
              <a:t>Tổng diện tích khu đất khoảng 1</a:t>
            </a:r>
            <a:r>
              <a:rPr lang="en-US" sz="1600">
                <a:solidFill>
                  <a:srgbClr val="000000"/>
                </a:solidFill>
                <a:latin typeface="Times New Roman" panose="02020603050405020304" pitchFamily="18" charset="0"/>
              </a:rPr>
              <a:t>7,93 ha (trong đó: 17,78 ha là diện tích để thực hiện dự án, 0,15 ha là phần diện tích thu hồi trọn thửa để giải phóng mặt bằng). </a:t>
            </a:r>
          </a:p>
          <a:p>
            <a:pPr>
              <a:buClr>
                <a:srgbClr val="000000"/>
              </a:buClr>
              <a:buFont typeface="Arial"/>
              <a:buNone/>
            </a:pPr>
            <a:r>
              <a:rPr lang="en-US" sz="1600">
                <a:solidFill>
                  <a:srgbClr val="000000"/>
                </a:solidFill>
                <a:latin typeface="Times New Roman" panose="02020603050405020304" pitchFamily="18" charset="0"/>
                <a:ea typeface="Calibri" panose="020F0502020204030204" pitchFamily="34" charset="0"/>
              </a:rPr>
              <a:t>Chi tiết nh</a:t>
            </a:r>
            <a:r>
              <a:rPr lang="vi-VN" sz="1600">
                <a:solidFill>
                  <a:srgbClr val="000000"/>
                </a:solidFill>
                <a:latin typeface="Times New Roman" panose="02020603050405020304" pitchFamily="18" charset="0"/>
                <a:ea typeface="Calibri" panose="020F0502020204030204" pitchFamily="34" charset="0"/>
              </a:rPr>
              <a:t>ư</a:t>
            </a:r>
            <a:r>
              <a:rPr lang="en-US" sz="1600">
                <a:solidFill>
                  <a:srgbClr val="000000"/>
                </a:solidFill>
                <a:latin typeface="Times New Roman" panose="02020603050405020304" pitchFamily="18" charset="0"/>
                <a:ea typeface="Calibri" panose="020F0502020204030204" pitchFamily="34" charset="0"/>
              </a:rPr>
              <a:t> sau:</a:t>
            </a:r>
          </a:p>
          <a:p>
            <a:pPr marL="588645" algn="just">
              <a:lnSpc>
                <a:spcPts val="1900"/>
              </a:lnSpc>
            </a:pPr>
            <a:r>
              <a:rPr lang="en-US" sz="1600">
                <a:solidFill>
                  <a:srgbClr val="000000"/>
                </a:solidFill>
                <a:latin typeface="Times New Roman" panose="02020603050405020304" pitchFamily="18" charset="0"/>
              </a:rPr>
              <a:t>	</a:t>
            </a:r>
            <a:r>
              <a:rPr lang="pt-BR" sz="1600">
                <a:solidFill>
                  <a:srgbClr val="000000"/>
                </a:solidFill>
                <a:latin typeface="Times New Roman" panose="02020603050405020304" pitchFamily="18" charset="0"/>
              </a:rPr>
              <a:t>Diện tích đất LUC: 154.581,6 m</a:t>
            </a:r>
            <a:r>
              <a:rPr lang="pt-BR" sz="1600" baseline="30000">
                <a:solidFill>
                  <a:srgbClr val="000000"/>
                </a:solidFill>
                <a:latin typeface="Times New Roman" panose="02020603050405020304" pitchFamily="18" charset="0"/>
              </a:rPr>
              <a:t>2</a:t>
            </a:r>
            <a:r>
              <a:rPr lang="pt-BR" sz="1600">
                <a:solidFill>
                  <a:srgbClr val="000000"/>
                </a:solidFill>
                <a:latin typeface="Times New Roman" panose="02020603050405020304" pitchFamily="18" charset="0"/>
              </a:rPr>
              <a:t>;</a:t>
            </a:r>
            <a:endParaRPr lang="en-US" sz="1600">
              <a:solidFill>
                <a:srgbClr val="000000"/>
              </a:solidFill>
              <a:latin typeface="Times New Roman" panose="02020603050405020304" pitchFamily="18" charset="0"/>
            </a:endParaRPr>
          </a:p>
          <a:p>
            <a:pPr marL="588645" algn="just">
              <a:lnSpc>
                <a:spcPts val="1900"/>
              </a:lnSpc>
            </a:pPr>
            <a:r>
              <a:rPr lang="pt-BR" sz="1600">
                <a:solidFill>
                  <a:srgbClr val="000000"/>
                </a:solidFill>
                <a:latin typeface="Times New Roman" panose="02020603050405020304" pitchFamily="18" charset="0"/>
              </a:rPr>
              <a:t>	Diện tích đất DGT: 13.358,8 m</a:t>
            </a:r>
            <a:r>
              <a:rPr lang="pt-BR" sz="1600" baseline="30000">
                <a:solidFill>
                  <a:srgbClr val="000000"/>
                </a:solidFill>
                <a:latin typeface="Times New Roman" panose="02020603050405020304" pitchFamily="18" charset="0"/>
              </a:rPr>
              <a:t>2</a:t>
            </a:r>
            <a:r>
              <a:rPr lang="pt-BR" sz="1600">
                <a:solidFill>
                  <a:srgbClr val="000000"/>
                </a:solidFill>
                <a:latin typeface="Times New Roman" panose="02020603050405020304" pitchFamily="18" charset="0"/>
              </a:rPr>
              <a:t>;</a:t>
            </a:r>
            <a:endParaRPr lang="en-US" sz="1600">
              <a:solidFill>
                <a:srgbClr val="000000"/>
              </a:solidFill>
              <a:latin typeface="Times New Roman" panose="02020603050405020304" pitchFamily="18" charset="0"/>
            </a:endParaRPr>
          </a:p>
          <a:p>
            <a:pPr marL="588645" algn="just">
              <a:lnSpc>
                <a:spcPts val="1900"/>
              </a:lnSpc>
            </a:pPr>
            <a:r>
              <a:rPr lang="pt-BR" sz="1600">
                <a:solidFill>
                  <a:srgbClr val="000000"/>
                </a:solidFill>
                <a:latin typeface="Times New Roman" panose="02020603050405020304" pitchFamily="18" charset="0"/>
              </a:rPr>
              <a:t>	Diện tích đát DTL: 11.191,4 m</a:t>
            </a:r>
            <a:r>
              <a:rPr lang="pt-BR" sz="1600" baseline="30000">
                <a:solidFill>
                  <a:srgbClr val="000000"/>
                </a:solidFill>
                <a:latin typeface="Times New Roman" panose="02020603050405020304" pitchFamily="18" charset="0"/>
              </a:rPr>
              <a:t>2</a:t>
            </a:r>
            <a:r>
              <a:rPr lang="pt-BR" sz="1600">
                <a:solidFill>
                  <a:srgbClr val="000000"/>
                </a:solidFill>
                <a:latin typeface="Times New Roman" panose="02020603050405020304" pitchFamily="18" charset="0"/>
              </a:rPr>
              <a:t>;</a:t>
            </a:r>
            <a:endParaRPr lang="en-US" sz="1600">
              <a:solidFill>
                <a:srgbClr val="000000"/>
              </a:solidFill>
              <a:latin typeface="Times New Roman" panose="02020603050405020304" pitchFamily="18" charset="0"/>
            </a:endParaRPr>
          </a:p>
          <a:p>
            <a:pPr marL="588645" algn="just">
              <a:lnSpc>
                <a:spcPts val="1900"/>
              </a:lnSpc>
            </a:pPr>
            <a:r>
              <a:rPr lang="pt-BR" sz="1600">
                <a:solidFill>
                  <a:srgbClr val="000000"/>
                </a:solidFill>
                <a:latin typeface="Times New Roman" panose="02020603050405020304" pitchFamily="18" charset="0"/>
              </a:rPr>
              <a:t>	Diện tích đất DNL: 154,2 m</a:t>
            </a:r>
            <a:r>
              <a:rPr lang="pt-BR" sz="1600" baseline="30000">
                <a:solidFill>
                  <a:srgbClr val="000000"/>
                </a:solidFill>
                <a:latin typeface="Times New Roman" panose="02020603050405020304" pitchFamily="18" charset="0"/>
              </a:rPr>
              <a:t>2</a:t>
            </a:r>
            <a:r>
              <a:rPr lang="pt-BR" sz="1600">
                <a:solidFill>
                  <a:srgbClr val="000000"/>
                </a:solidFill>
                <a:latin typeface="Times New Roman" panose="02020603050405020304" pitchFamily="18" charset="0"/>
              </a:rPr>
              <a:t>;</a:t>
            </a:r>
            <a:endParaRPr lang="en-US" sz="1600">
              <a:solidFill>
                <a:srgbClr val="000000"/>
              </a:solidFill>
              <a:latin typeface="Times New Roman" panose="02020603050405020304" pitchFamily="18"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latin typeface="Times New Roman" panose="02020603050405020304" pitchFamily="18" charset="0"/>
              <a:ea typeface="Calibri" panose="020F0502020204030204" pitchFamily="34" charset="0"/>
            </a:endParaRPr>
          </a:p>
          <a:p>
            <a:pPr>
              <a:buClr>
                <a:srgbClr val="000000"/>
              </a:buClr>
              <a:buFont typeface="Arial"/>
              <a:buNone/>
            </a:pPr>
            <a:endParaRPr lang="en-US" sz="1600">
              <a:solidFill>
                <a:srgbClr val="000000"/>
              </a:solidFill>
              <a:effectLst/>
              <a:latin typeface="Times New Roman" panose="02020603050405020304" pitchFamily="18" charset="0"/>
              <a:ea typeface="Calibri" panose="020F0502020204030204" pitchFamily="34" charset="0"/>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lang="en-US" sz="1600" kern="0">
              <a:solidFill>
                <a:srgbClr val="000000"/>
              </a:solidFill>
              <a:latin typeface="Times New Roman" panose="02020603050405020304" pitchFamily="18" charset="0"/>
              <a:ea typeface="Roboto Slab"/>
              <a:cs typeface="Roboto Slab"/>
              <a:sym typeface="Roboto Slab"/>
            </a:endParaRPr>
          </a:p>
          <a:p>
            <a:pPr>
              <a:buClr>
                <a:srgbClr val="000000"/>
              </a:buClr>
              <a:buFont typeface="Arial"/>
              <a:buNone/>
            </a:pPr>
            <a:endParaRPr sz="1600" kern="0">
              <a:solidFill>
                <a:srgbClr val="000000"/>
              </a:solidFill>
              <a:latin typeface="Roboto Slab"/>
              <a:ea typeface="Roboto Slab"/>
              <a:cs typeface="Roboto Slab"/>
              <a:sym typeface="Roboto Slab"/>
            </a:endParaRPr>
          </a:p>
        </p:txBody>
      </p:sp>
      <p:pic>
        <p:nvPicPr>
          <p:cNvPr id="5" name="Picture 4">
            <a:extLst>
              <a:ext uri="{FF2B5EF4-FFF2-40B4-BE49-F238E27FC236}">
                <a16:creationId xmlns:a16="http://schemas.microsoft.com/office/drawing/2014/main" id="{AA9FEFCA-AF77-C92E-4348-CBFCD94E61AE}"/>
              </a:ext>
            </a:extLst>
          </p:cNvPr>
          <p:cNvPicPr>
            <a:picLocks noChangeAspect="1"/>
          </p:cNvPicPr>
          <p:nvPr/>
        </p:nvPicPr>
        <p:blipFill>
          <a:blip r:embed="rId3"/>
          <a:stretch>
            <a:fillRect/>
          </a:stretch>
        </p:blipFill>
        <p:spPr>
          <a:xfrm>
            <a:off x="201130" y="990600"/>
            <a:ext cx="4066070" cy="5760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9287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360" y="381000"/>
            <a:ext cx="8732440" cy="646331"/>
          </a:xfrm>
          <a:prstGeom prst="rect">
            <a:avLst/>
          </a:prstGeom>
          <a:noFill/>
        </p:spPr>
        <p:txBody>
          <a:bodyPr wrap="square" rtlCol="0">
            <a:spAutoFit/>
          </a:bodyPr>
          <a:lstStyle/>
          <a:p>
            <a:pPr algn="ctr"/>
            <a:r>
              <a:rPr lang="en-GB" sz="3600" b="1">
                <a:solidFill>
                  <a:srgbClr val="0070C0"/>
                </a:solidFill>
                <a:latin typeface="Calibri "/>
                <a:cs typeface="Arial" panose="020B0604020202020204" pitchFamily="34" charset="0"/>
              </a:rPr>
              <a:t>KẾ HOẠCH THU HỒI ĐẤT, ĐIỀU TRA,…</a:t>
            </a:r>
            <a:endParaRPr lang="en-US" sz="3600" b="1">
              <a:solidFill>
                <a:srgbClr val="0070C0"/>
              </a:solidFill>
              <a:latin typeface="Calibri "/>
              <a:cs typeface="Arial" panose="020B0604020202020204" pitchFamily="34" charset="0"/>
            </a:endParaRPr>
          </a:p>
        </p:txBody>
      </p:sp>
      <p:sp>
        <p:nvSpPr>
          <p:cNvPr id="7" name="TextBox 6"/>
          <p:cNvSpPr txBox="1"/>
          <p:nvPr/>
        </p:nvSpPr>
        <p:spPr>
          <a:xfrm>
            <a:off x="228600" y="1219200"/>
            <a:ext cx="11734800" cy="923330"/>
          </a:xfrm>
          <a:prstGeom prst="rect">
            <a:avLst/>
          </a:prstGeom>
          <a:noFill/>
        </p:spPr>
        <p:txBody>
          <a:bodyPr wrap="square" rtlCol="0">
            <a:spAutoFit/>
          </a:bodyPr>
          <a:lstStyle/>
          <a:p>
            <a:pPr algn="just"/>
            <a:r>
              <a:rPr lang="en-US">
                <a:solidFill>
                  <a:srgbClr val="000000"/>
                </a:solidFill>
                <a:latin typeface="Times New Roman" pitchFamily="18" charset="0"/>
                <a:cs typeface="Times New Roman" pitchFamily="18" charset="0"/>
              </a:rPr>
              <a:t>UBND thị xã Mỹ Hào đã có phê duyệt, phát hành Kế hoạch thu hồi đất, điều tra, khảo sát, đo đạc, kiểm đếm để giải phóng mặt bằng thực hiện dự án Cụm công nghiệp Hoà Phong trên địa bàn xã Hoà Phong, thị xã Mỹ Hào tại Kế hoạch số 124/KH-UBND ngày 22 tháng 4 năm 2024</a:t>
            </a:r>
            <a:endParaRPr lang="vi-VN">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290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1638" y="344269"/>
            <a:ext cx="6528725" cy="646331"/>
          </a:xfrm>
          <a:prstGeom prst="rect">
            <a:avLst/>
          </a:prstGeom>
          <a:noFill/>
        </p:spPr>
        <p:txBody>
          <a:bodyPr wrap="square" rtlCol="0">
            <a:spAutoFit/>
          </a:bodyPr>
          <a:lstStyle/>
          <a:p>
            <a:pPr algn="ctr"/>
            <a:r>
              <a:rPr lang="en-US" sz="3600" b="1" dirty="0">
                <a:solidFill>
                  <a:srgbClr val="0070C0"/>
                </a:solidFill>
                <a:latin typeface="+mj-lt"/>
                <a:cs typeface="Arial" pitchFamily="34" charset="0"/>
              </a:rPr>
              <a:t>NỘI DUNG BÁO CÁO</a:t>
            </a:r>
          </a:p>
        </p:txBody>
      </p:sp>
      <p:graphicFrame>
        <p:nvGraphicFramePr>
          <p:cNvPr id="3" name="Diagram 2"/>
          <p:cNvGraphicFramePr/>
          <p:nvPr>
            <p:extLst>
              <p:ext uri="{D42A27DB-BD31-4B8C-83A1-F6EECF244321}">
                <p14:modId xmlns:p14="http://schemas.microsoft.com/office/powerpoint/2010/main" val="648352951"/>
              </p:ext>
            </p:extLst>
          </p:nvPr>
        </p:nvGraphicFramePr>
        <p:xfrm>
          <a:off x="239349" y="1163794"/>
          <a:ext cx="11647851" cy="559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13139" y="1524000"/>
            <a:ext cx="540984"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1</a:t>
            </a:r>
          </a:p>
        </p:txBody>
      </p:sp>
      <p:sp>
        <p:nvSpPr>
          <p:cNvPr id="5" name="TextBox 4"/>
          <p:cNvSpPr txBox="1"/>
          <p:nvPr/>
        </p:nvSpPr>
        <p:spPr>
          <a:xfrm>
            <a:off x="838200" y="2362200"/>
            <a:ext cx="496389"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2</a:t>
            </a:r>
          </a:p>
        </p:txBody>
      </p:sp>
      <p:sp>
        <p:nvSpPr>
          <p:cNvPr id="6" name="TextBox 5"/>
          <p:cNvSpPr txBox="1"/>
          <p:nvPr/>
        </p:nvSpPr>
        <p:spPr>
          <a:xfrm>
            <a:off x="1219200" y="3276600"/>
            <a:ext cx="535577"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3</a:t>
            </a:r>
          </a:p>
        </p:txBody>
      </p:sp>
      <p:sp>
        <p:nvSpPr>
          <p:cNvPr id="7" name="TextBox 6"/>
          <p:cNvSpPr txBox="1"/>
          <p:nvPr/>
        </p:nvSpPr>
        <p:spPr>
          <a:xfrm>
            <a:off x="1291045" y="4114800"/>
            <a:ext cx="613955"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4</a:t>
            </a:r>
          </a:p>
        </p:txBody>
      </p:sp>
      <p:sp>
        <p:nvSpPr>
          <p:cNvPr id="8" name="TextBox 7"/>
          <p:cNvSpPr txBox="1"/>
          <p:nvPr/>
        </p:nvSpPr>
        <p:spPr>
          <a:xfrm>
            <a:off x="1075509" y="5024735"/>
            <a:ext cx="37229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a:t>
            </a:r>
          </a:p>
        </p:txBody>
      </p:sp>
      <p:sp>
        <p:nvSpPr>
          <p:cNvPr id="9" name="TextBox 8"/>
          <p:cNvSpPr txBox="1"/>
          <p:nvPr/>
        </p:nvSpPr>
        <p:spPr>
          <a:xfrm>
            <a:off x="533401" y="5867400"/>
            <a:ext cx="381000"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6</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85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5384800" y="2514600"/>
            <a:ext cx="6604000" cy="1159800"/>
          </a:xfrm>
          <a:prstGeom prst="rect">
            <a:avLst/>
          </a:prstGeom>
        </p:spPr>
        <p:txBody>
          <a:bodyPr spcFirstLastPara="1" wrap="square" lIns="91425" tIns="91425" rIns="91425" bIns="91425" anchor="b" anchorCtr="0">
            <a:noAutofit/>
          </a:bodyPr>
          <a:lstStyle/>
          <a:p>
            <a:pPr algn="ctr"/>
            <a:r>
              <a:rPr lang="de-DE" sz="3200">
                <a:solidFill>
                  <a:srgbClr val="000000"/>
                </a:solidFill>
                <a:latin typeface="Calibri" pitchFamily="34" charset="0"/>
                <a:cs typeface="Calibri" pitchFamily="34" charset="0"/>
              </a:rPr>
              <a:t>PHẦN LIÊN QUAN CHUYÊN MÔN</a:t>
            </a:r>
          </a:p>
        </p:txBody>
      </p:sp>
      <p:sp>
        <p:nvSpPr>
          <p:cNvPr id="148" name="Google Shape;148;p16"/>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20000" kern="0">
                <a:solidFill>
                  <a:srgbClr val="18637B"/>
                </a:solidFill>
                <a:latin typeface="Roboto Slab"/>
                <a:ea typeface="Roboto Slab"/>
                <a:cs typeface="Roboto Slab"/>
                <a:sym typeface="Roboto Slab"/>
              </a:rPr>
              <a:t>6		</a:t>
            </a:r>
            <a:endParaRPr sz="20000" kern="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20</a:t>
            </a:fld>
            <a:endParaRPr/>
          </a:p>
        </p:txBody>
      </p:sp>
    </p:spTree>
    <p:extLst>
      <p:ext uri="{BB962C8B-B14F-4D97-AF65-F5344CB8AC3E}">
        <p14:creationId xmlns:p14="http://schemas.microsoft.com/office/powerpoint/2010/main" val="374857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subTitle" idx="1"/>
          </p:nvPr>
        </p:nvSpPr>
        <p:spPr/>
        <p:txBody>
          <a:bodyPr/>
          <a:lstStyle/>
          <a:p>
            <a:r>
              <a:rPr lang="en-US"/>
              <a:t>www.themegallery.com</a:t>
            </a:r>
          </a:p>
        </p:txBody>
      </p:sp>
      <p:sp>
        <p:nvSpPr>
          <p:cNvPr id="38916" name="Rectangle 4"/>
          <p:cNvSpPr>
            <a:spLocks noGrp="1" noChangeArrowheads="1"/>
          </p:cNvSpPr>
          <p:nvPr>
            <p:ph type="ctrTitle"/>
          </p:nvPr>
        </p:nvSpPr>
        <p:spPr>
          <a:xfrm>
            <a:off x="1524000" y="2286000"/>
            <a:ext cx="8026400" cy="147002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5000">
                <a:solidFill>
                  <a:srgbClr val="FF6600"/>
                </a:solidFill>
              </a:rPr>
              <a:t>TRÂN TRỌNG CẢM ƠN</a:t>
            </a:r>
          </a:p>
        </p:txBody>
      </p:sp>
      <p:sp>
        <p:nvSpPr>
          <p:cNvPr id="2" name="Rectangle 1"/>
          <p:cNvSpPr/>
          <p:nvPr/>
        </p:nvSpPr>
        <p:spPr>
          <a:xfrm>
            <a:off x="9753600" y="6196014"/>
            <a:ext cx="2148418" cy="280986"/>
          </a:xfrm>
          <a:prstGeom prst="rect">
            <a:avLst/>
          </a:prstGeom>
          <a:solidFill>
            <a:srgbClr val="329A2A"/>
          </a:solidFill>
          <a:ln>
            <a:solidFill>
              <a:srgbClr val="329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914400"/>
            <a:ext cx="1752600" cy="457200"/>
          </a:xfrm>
          <a:prstGeom prst="rect">
            <a:avLst/>
          </a:prstGeom>
          <a:solidFill>
            <a:srgbClr val="329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5486400" y="2690050"/>
            <a:ext cx="6007600" cy="1159800"/>
          </a:xfrm>
          <a:prstGeom prst="rect">
            <a:avLst/>
          </a:prstGeom>
        </p:spPr>
        <p:txBody>
          <a:bodyPr spcFirstLastPara="1" wrap="square" lIns="91425" tIns="91425" rIns="91425" bIns="91425" anchor="b" anchorCtr="0">
            <a:noAutofit/>
          </a:bodyPr>
          <a:lstStyle/>
          <a:p>
            <a:pPr algn="ctr"/>
            <a:r>
              <a:rPr lang="en">
                <a:latin typeface="Calibri" pitchFamily="34" charset="0"/>
                <a:cs typeface="Calibri" pitchFamily="34" charset="0"/>
              </a:rPr>
              <a:t>GI</a:t>
            </a:r>
            <a:r>
              <a:rPr lang="en-US">
                <a:latin typeface="Calibri" pitchFamily="34" charset="0"/>
                <a:cs typeface="Calibri" pitchFamily="34" charset="0"/>
              </a:rPr>
              <a:t>ỚI THIỆU DỰ ÁN</a:t>
            </a:r>
            <a:endParaRPr>
              <a:latin typeface="Calibri" pitchFamily="34" charset="0"/>
              <a:cs typeface="Calibri" pitchFamily="34" charset="0"/>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3</a:t>
            </a:fld>
            <a:endParaRPr/>
          </a:p>
        </p:txBody>
      </p:sp>
      <p:sp>
        <p:nvSpPr>
          <p:cNvPr id="2" name="Google Shape;148;p16">
            <a:extLst>
              <a:ext uri="{FF2B5EF4-FFF2-40B4-BE49-F238E27FC236}">
                <a16:creationId xmlns:a16="http://schemas.microsoft.com/office/drawing/2014/main" id="{98370616-9277-389C-F7BE-5F176E70F7C4}"/>
              </a:ext>
            </a:extLst>
          </p:cNvPr>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0000" kern="0">
                <a:solidFill>
                  <a:srgbClr val="18637B"/>
                </a:solidFill>
                <a:latin typeface="Roboto Slab"/>
                <a:ea typeface="Roboto Slab"/>
                <a:cs typeface="Roboto Slab"/>
                <a:sym typeface="Roboto Slab"/>
              </a:rPr>
              <a:t>1</a:t>
            </a:r>
            <a:endParaRPr sz="20000" kern="0">
              <a:solidFill>
                <a:srgbClr val="18637B"/>
              </a:solidFill>
              <a:latin typeface="Roboto Slab"/>
              <a:ea typeface="Roboto Slab"/>
              <a:cs typeface="Roboto Slab"/>
              <a:sym typeface="Roboto Slab"/>
            </a:endParaRPr>
          </a:p>
        </p:txBody>
      </p:sp>
    </p:spTree>
    <p:extLst>
      <p:ext uri="{BB962C8B-B14F-4D97-AF65-F5344CB8AC3E}">
        <p14:creationId xmlns:p14="http://schemas.microsoft.com/office/powerpoint/2010/main" val="295526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87601F5F-EE49-43AB-AB05-4D0009E12849}" type="slidenum">
              <a:rPr lang="en-US" altLang="en-US">
                <a:solidFill>
                  <a:srgbClr val="000000"/>
                </a:solidFill>
                <a:latin typeface="Arial" charset="0"/>
              </a:rPr>
              <a:pPr/>
              <a:t>4</a:t>
            </a:fld>
            <a:endParaRPr lang="en-US" altLang="en-US">
              <a:solidFill>
                <a:srgbClr val="000000"/>
              </a:solidFill>
              <a:latin typeface="Arial" charset="0"/>
            </a:endParaRPr>
          </a:p>
        </p:txBody>
      </p:sp>
      <p:sp>
        <p:nvSpPr>
          <p:cNvPr id="22532" name="Rectangle 12"/>
          <p:cNvSpPr>
            <a:spLocks noGrp="1" noChangeArrowheads="1"/>
          </p:cNvSpPr>
          <p:nvPr>
            <p:ph type="body" idx="4294967295"/>
          </p:nvPr>
        </p:nvSpPr>
        <p:spPr>
          <a:xfrm>
            <a:off x="4247919" y="404465"/>
            <a:ext cx="3600681" cy="509935"/>
          </a:xfrm>
        </p:spPr>
        <p:txBody>
          <a:bodyPr/>
          <a:lstStyle/>
          <a:p>
            <a:pPr marL="0" indent="0" algn="just">
              <a:buNone/>
              <a:defRPr/>
            </a:pPr>
            <a:r>
              <a:rPr lang="en-US" altLang="en-US" sz="2700" b="1">
                <a:solidFill>
                  <a:srgbClr val="FF0000"/>
                </a:solidFill>
              </a:rPr>
              <a:t>GIỚI THIỆU DỰ ÁN</a:t>
            </a:r>
            <a:endParaRPr lang="vi-VN" altLang="en-US" sz="2700" b="1">
              <a:solidFill>
                <a:srgbClr val="FF0000"/>
              </a:solidFill>
            </a:endParaRPr>
          </a:p>
        </p:txBody>
      </p:sp>
      <p:sp>
        <p:nvSpPr>
          <p:cNvPr id="7" name="Rectangle 6"/>
          <p:cNvSpPr/>
          <p:nvPr/>
        </p:nvSpPr>
        <p:spPr>
          <a:xfrm>
            <a:off x="508000" y="1295400"/>
            <a:ext cx="1117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400">
              <a:solidFill>
                <a:srgbClr val="FFFFFF"/>
              </a:solidFill>
            </a:endParaRPr>
          </a:p>
        </p:txBody>
      </p:sp>
      <p:sp>
        <p:nvSpPr>
          <p:cNvPr id="34" name="Rectangle 33"/>
          <p:cNvSpPr/>
          <p:nvPr/>
        </p:nvSpPr>
        <p:spPr>
          <a:xfrm>
            <a:off x="685799" y="1295400"/>
            <a:ext cx="11277601" cy="5027613"/>
          </a:xfrm>
          <a:prstGeom prst="rect">
            <a:avLst/>
          </a:prstGeom>
          <a:solidFill>
            <a:schemeClr val="tx1">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40000"/>
              </a:lnSpc>
              <a:spcBef>
                <a:spcPts val="400"/>
              </a:spcBef>
              <a:spcAft>
                <a:spcPts val="400"/>
              </a:spcAft>
              <a:defRPr/>
            </a:pPr>
            <a:r>
              <a:rPr lang="en-US" b="1">
                <a:solidFill>
                  <a:srgbClr val="000000"/>
                </a:solidFill>
              </a:rPr>
              <a:t>1. </a:t>
            </a:r>
            <a:r>
              <a:rPr lang="en-US" b="1" err="1">
                <a:solidFill>
                  <a:srgbClr val="000000"/>
                </a:solidFill>
              </a:rPr>
              <a:t>Dự</a:t>
            </a:r>
            <a:r>
              <a:rPr lang="en-US" b="1">
                <a:solidFill>
                  <a:srgbClr val="000000"/>
                </a:solidFill>
              </a:rPr>
              <a:t> </a:t>
            </a:r>
            <a:r>
              <a:rPr lang="en-US" b="1" err="1">
                <a:solidFill>
                  <a:srgbClr val="000000"/>
                </a:solidFill>
              </a:rPr>
              <a:t>án</a:t>
            </a:r>
            <a:r>
              <a:rPr lang="en-US" b="1">
                <a:solidFill>
                  <a:srgbClr val="000000"/>
                </a:solidFill>
              </a:rPr>
              <a:t> </a:t>
            </a:r>
            <a:r>
              <a:rPr lang="en-US" b="1" err="1">
                <a:solidFill>
                  <a:srgbClr val="000000"/>
                </a:solidFill>
              </a:rPr>
              <a:t>Cụm</a:t>
            </a:r>
            <a:r>
              <a:rPr lang="en-US" b="1">
                <a:solidFill>
                  <a:srgbClr val="000000"/>
                </a:solidFill>
              </a:rPr>
              <a:t> </a:t>
            </a:r>
            <a:r>
              <a:rPr lang="en-US" b="1" err="1">
                <a:solidFill>
                  <a:srgbClr val="000000"/>
                </a:solidFill>
              </a:rPr>
              <a:t>công</a:t>
            </a:r>
            <a:r>
              <a:rPr lang="en-US" b="1">
                <a:solidFill>
                  <a:srgbClr val="000000"/>
                </a:solidFill>
              </a:rPr>
              <a:t> </a:t>
            </a:r>
            <a:r>
              <a:rPr lang="en-US" b="1" err="1">
                <a:solidFill>
                  <a:srgbClr val="000000"/>
                </a:solidFill>
              </a:rPr>
              <a:t>nghiệp</a:t>
            </a:r>
            <a:r>
              <a:rPr lang="en-US" b="1">
                <a:solidFill>
                  <a:srgbClr val="000000"/>
                </a:solidFill>
              </a:rPr>
              <a:t> </a:t>
            </a:r>
            <a:r>
              <a:rPr lang="en-US" b="1" err="1">
                <a:solidFill>
                  <a:srgbClr val="000000"/>
                </a:solidFill>
              </a:rPr>
              <a:t>Hoà</a:t>
            </a:r>
            <a:r>
              <a:rPr lang="en-US" b="1">
                <a:solidFill>
                  <a:srgbClr val="000000"/>
                </a:solidFill>
              </a:rPr>
              <a:t> </a:t>
            </a:r>
            <a:r>
              <a:rPr lang="en-US" b="1" err="1">
                <a:solidFill>
                  <a:srgbClr val="000000"/>
                </a:solidFill>
              </a:rPr>
              <a:t>phong</a:t>
            </a:r>
            <a:r>
              <a:rPr lang="en-US" b="1">
                <a:solidFill>
                  <a:srgbClr val="000000"/>
                </a:solidFill>
              </a:rPr>
              <a:t> </a:t>
            </a:r>
            <a:r>
              <a:rPr lang="vi-VN" b="1">
                <a:solidFill>
                  <a:srgbClr val="000000"/>
                </a:solidFill>
              </a:rPr>
              <a:t>được </a:t>
            </a:r>
            <a:r>
              <a:rPr lang="en-US" b="1">
                <a:solidFill>
                  <a:srgbClr val="000000"/>
                </a:solidFill>
              </a:rPr>
              <a:t>UBND </a:t>
            </a:r>
            <a:r>
              <a:rPr lang="en-US" b="1" err="1">
                <a:solidFill>
                  <a:srgbClr val="000000"/>
                </a:solidFill>
              </a:rPr>
              <a:t>tỉnh</a:t>
            </a:r>
            <a:r>
              <a:rPr lang="en-US" b="1">
                <a:solidFill>
                  <a:srgbClr val="000000"/>
                </a:solidFill>
              </a:rPr>
              <a:t> H</a:t>
            </a:r>
            <a:r>
              <a:rPr lang="vi-VN" b="1">
                <a:solidFill>
                  <a:srgbClr val="000000"/>
                </a:solidFill>
              </a:rPr>
              <a:t>ư</a:t>
            </a:r>
            <a:r>
              <a:rPr lang="en-US" b="1">
                <a:solidFill>
                  <a:srgbClr val="000000"/>
                </a:solidFill>
              </a:rPr>
              <a:t>ng </a:t>
            </a:r>
            <a:r>
              <a:rPr lang="en-US" b="1" err="1">
                <a:solidFill>
                  <a:srgbClr val="000000"/>
                </a:solidFill>
              </a:rPr>
              <a:t>yên</a:t>
            </a:r>
            <a:r>
              <a:rPr lang="en-US" b="1">
                <a:solidFill>
                  <a:srgbClr val="000000"/>
                </a:solidFill>
              </a:rPr>
              <a:t> </a:t>
            </a:r>
            <a:r>
              <a:rPr lang="en-US" b="1" err="1">
                <a:solidFill>
                  <a:srgbClr val="000000"/>
                </a:solidFill>
              </a:rPr>
              <a:t>phê</a:t>
            </a:r>
            <a:r>
              <a:rPr lang="en-US" b="1">
                <a:solidFill>
                  <a:srgbClr val="000000"/>
                </a:solidFill>
              </a:rPr>
              <a:t> </a:t>
            </a:r>
            <a:r>
              <a:rPr lang="en-US" b="1" err="1">
                <a:solidFill>
                  <a:srgbClr val="000000"/>
                </a:solidFill>
              </a:rPr>
              <a:t>duyệt</a:t>
            </a:r>
            <a:r>
              <a:rPr lang="en-US" b="1">
                <a:solidFill>
                  <a:srgbClr val="000000"/>
                </a:solidFill>
              </a:rPr>
              <a:t> </a:t>
            </a:r>
            <a:r>
              <a:rPr lang="en-US" b="1" err="1">
                <a:solidFill>
                  <a:srgbClr val="000000"/>
                </a:solidFill>
              </a:rPr>
              <a:t>tại</a:t>
            </a:r>
            <a:r>
              <a:rPr lang="en-US" b="1">
                <a:solidFill>
                  <a:srgbClr val="000000"/>
                </a:solidFill>
              </a:rPr>
              <a:t> </a:t>
            </a:r>
            <a:r>
              <a:rPr lang="en-US" b="1" err="1">
                <a:solidFill>
                  <a:srgbClr val="000000"/>
                </a:solidFill>
              </a:rPr>
              <a:t>Quyết</a:t>
            </a:r>
            <a:r>
              <a:rPr lang="en-US" b="1">
                <a:solidFill>
                  <a:srgbClr val="000000"/>
                </a:solidFill>
              </a:rPr>
              <a:t> </a:t>
            </a:r>
            <a:r>
              <a:rPr lang="en-US" b="1" err="1">
                <a:solidFill>
                  <a:srgbClr val="000000"/>
                </a:solidFill>
              </a:rPr>
              <a:t>định</a:t>
            </a:r>
            <a:r>
              <a:rPr lang="en-US" b="1">
                <a:solidFill>
                  <a:srgbClr val="000000"/>
                </a:solidFill>
              </a:rPr>
              <a:t> </a:t>
            </a:r>
            <a:r>
              <a:rPr lang="en-US" b="1" err="1">
                <a:solidFill>
                  <a:srgbClr val="000000"/>
                </a:solidFill>
              </a:rPr>
              <a:t>số</a:t>
            </a:r>
            <a:r>
              <a:rPr lang="en-US" b="1">
                <a:solidFill>
                  <a:srgbClr val="000000"/>
                </a:solidFill>
              </a:rPr>
              <a:t> </a:t>
            </a:r>
            <a:r>
              <a:rPr lang="vi-VN" b="1">
                <a:solidFill>
                  <a:srgbClr val="000000"/>
                </a:solidFill>
              </a:rPr>
              <a:t>1323/QĐ-UBND ngày 05/6/2020</a:t>
            </a:r>
            <a:r>
              <a:rPr lang="en-US" b="1">
                <a:solidFill>
                  <a:srgbClr val="000000"/>
                </a:solidFill>
              </a:rPr>
              <a:t>;</a:t>
            </a:r>
          </a:p>
          <a:p>
            <a:pPr algn="just" fontAlgn="auto">
              <a:spcBef>
                <a:spcPts val="400"/>
              </a:spcBef>
              <a:spcAft>
                <a:spcPts val="400"/>
              </a:spcAft>
              <a:defRPr/>
            </a:pPr>
            <a:r>
              <a:rPr lang="en-US" b="1">
                <a:solidFill>
                  <a:srgbClr val="000000"/>
                </a:solidFill>
              </a:rPr>
              <a:t>- </a:t>
            </a:r>
            <a:r>
              <a:rPr lang="en-US" b="1" err="1">
                <a:solidFill>
                  <a:srgbClr val="000000"/>
                </a:solidFill>
              </a:rPr>
              <a:t>Tên</a:t>
            </a:r>
            <a:r>
              <a:rPr lang="en-US" b="1">
                <a:solidFill>
                  <a:srgbClr val="000000"/>
                </a:solidFill>
              </a:rPr>
              <a:t> </a:t>
            </a:r>
            <a:r>
              <a:rPr lang="en-US" b="1" err="1">
                <a:solidFill>
                  <a:srgbClr val="000000"/>
                </a:solidFill>
              </a:rPr>
              <a:t>dự</a:t>
            </a:r>
            <a:r>
              <a:rPr lang="en-US" b="1">
                <a:solidFill>
                  <a:srgbClr val="000000"/>
                </a:solidFill>
              </a:rPr>
              <a:t> </a:t>
            </a:r>
            <a:r>
              <a:rPr lang="en-US" b="1" err="1">
                <a:solidFill>
                  <a:srgbClr val="000000"/>
                </a:solidFill>
              </a:rPr>
              <a:t>án</a:t>
            </a:r>
            <a:r>
              <a:rPr lang="en-US" b="1">
                <a:solidFill>
                  <a:srgbClr val="000000"/>
                </a:solidFill>
              </a:rPr>
              <a:t>: </a:t>
            </a:r>
            <a:r>
              <a:rPr lang="en-US" err="1">
                <a:solidFill>
                  <a:srgbClr val="000000"/>
                </a:solidFill>
              </a:rPr>
              <a:t>Cụm</a:t>
            </a:r>
            <a:r>
              <a:rPr lang="en-US">
                <a:solidFill>
                  <a:srgbClr val="000000"/>
                </a:solidFill>
              </a:rPr>
              <a:t> </a:t>
            </a:r>
            <a:r>
              <a:rPr lang="en-US" err="1">
                <a:solidFill>
                  <a:srgbClr val="000000"/>
                </a:solidFill>
              </a:rPr>
              <a:t>công</a:t>
            </a:r>
            <a:r>
              <a:rPr lang="en-US">
                <a:solidFill>
                  <a:srgbClr val="000000"/>
                </a:solidFill>
              </a:rPr>
              <a:t> </a:t>
            </a:r>
            <a:r>
              <a:rPr lang="en-US" err="1">
                <a:solidFill>
                  <a:srgbClr val="000000"/>
                </a:solidFill>
              </a:rPr>
              <a:t>nghiệp</a:t>
            </a:r>
            <a:r>
              <a:rPr lang="en-US">
                <a:solidFill>
                  <a:srgbClr val="000000"/>
                </a:solidFill>
              </a:rPr>
              <a:t> </a:t>
            </a:r>
            <a:r>
              <a:rPr lang="en-US" err="1">
                <a:solidFill>
                  <a:srgbClr val="000000"/>
                </a:solidFill>
              </a:rPr>
              <a:t>Hoà</a:t>
            </a:r>
            <a:r>
              <a:rPr lang="en-US">
                <a:solidFill>
                  <a:srgbClr val="000000"/>
                </a:solidFill>
              </a:rPr>
              <a:t> Phong</a:t>
            </a:r>
          </a:p>
          <a:p>
            <a:pPr algn="just" fontAlgn="auto">
              <a:spcBef>
                <a:spcPts val="400"/>
              </a:spcBef>
              <a:spcAft>
                <a:spcPts val="400"/>
              </a:spcAft>
              <a:defRPr/>
            </a:pPr>
            <a:r>
              <a:rPr lang="en-US" b="1">
                <a:solidFill>
                  <a:srgbClr val="000000"/>
                </a:solidFill>
              </a:rPr>
              <a:t>- Địa </a:t>
            </a:r>
            <a:r>
              <a:rPr lang="en-US" b="1" err="1">
                <a:solidFill>
                  <a:srgbClr val="000000"/>
                </a:solidFill>
              </a:rPr>
              <a:t>điểm</a:t>
            </a:r>
            <a:r>
              <a:rPr lang="en-US" b="1">
                <a:solidFill>
                  <a:srgbClr val="000000"/>
                </a:solidFill>
              </a:rPr>
              <a:t>: </a:t>
            </a:r>
            <a:r>
              <a:rPr lang="en-US" err="1">
                <a:solidFill>
                  <a:srgbClr val="000000"/>
                </a:solidFill>
              </a:rPr>
              <a:t>tại</a:t>
            </a:r>
            <a:r>
              <a:rPr lang="en-US">
                <a:solidFill>
                  <a:srgbClr val="000000"/>
                </a:solidFill>
              </a:rPr>
              <a:t> </a:t>
            </a:r>
            <a:r>
              <a:rPr lang="en-US" err="1">
                <a:solidFill>
                  <a:srgbClr val="000000"/>
                </a:solidFill>
              </a:rPr>
              <a:t>khu</a:t>
            </a:r>
            <a:r>
              <a:rPr lang="en-US">
                <a:solidFill>
                  <a:srgbClr val="000000"/>
                </a:solidFill>
              </a:rPr>
              <a:t> </a:t>
            </a:r>
            <a:r>
              <a:rPr lang="en-US" err="1">
                <a:solidFill>
                  <a:srgbClr val="000000"/>
                </a:solidFill>
              </a:rPr>
              <a:t>đất</a:t>
            </a:r>
            <a:r>
              <a:rPr lang="en-US">
                <a:solidFill>
                  <a:srgbClr val="000000"/>
                </a:solidFill>
              </a:rPr>
              <a:t> </a:t>
            </a:r>
            <a:r>
              <a:rPr lang="en-US" err="1">
                <a:solidFill>
                  <a:srgbClr val="000000"/>
                </a:solidFill>
              </a:rPr>
              <a:t>diện</a:t>
            </a:r>
            <a:r>
              <a:rPr lang="en-US">
                <a:solidFill>
                  <a:srgbClr val="000000"/>
                </a:solidFill>
              </a:rPr>
              <a:t> </a:t>
            </a:r>
            <a:r>
              <a:rPr lang="en-US" err="1">
                <a:solidFill>
                  <a:srgbClr val="000000"/>
                </a:solidFill>
              </a:rPr>
              <a:t>tích</a:t>
            </a:r>
            <a:r>
              <a:rPr lang="en-US">
                <a:solidFill>
                  <a:srgbClr val="000000"/>
                </a:solidFill>
              </a:rPr>
              <a:t> </a:t>
            </a:r>
            <a:r>
              <a:rPr lang="en-US" err="1">
                <a:solidFill>
                  <a:srgbClr val="000000"/>
                </a:solidFill>
              </a:rPr>
              <a:t>khoảng</a:t>
            </a:r>
            <a:r>
              <a:rPr lang="en-US">
                <a:solidFill>
                  <a:srgbClr val="000000"/>
                </a:solidFill>
              </a:rPr>
              <a:t> 17,8ha thuộc địa phận xã Hoà Phong, thị xã Mỹ Hào, tỉnh H</a:t>
            </a:r>
            <a:r>
              <a:rPr lang="vi-VN">
                <a:solidFill>
                  <a:srgbClr val="000000"/>
                </a:solidFill>
              </a:rPr>
              <a:t>ư</a:t>
            </a:r>
            <a:r>
              <a:rPr lang="en-US">
                <a:solidFill>
                  <a:srgbClr val="000000"/>
                </a:solidFill>
              </a:rPr>
              <a:t>ng Yên; </a:t>
            </a:r>
          </a:p>
          <a:p>
            <a:pPr algn="just" fontAlgn="auto">
              <a:spcBef>
                <a:spcPts val="400"/>
              </a:spcBef>
              <a:spcAft>
                <a:spcPts val="400"/>
              </a:spcAft>
              <a:tabLst>
                <a:tab pos="463550" algn="l"/>
              </a:tabLst>
              <a:defRPr/>
            </a:pPr>
            <a:r>
              <a:rPr lang="en-US">
                <a:solidFill>
                  <a:srgbClr val="000000"/>
                </a:solidFill>
              </a:rPr>
              <a:t>	+ Phía </a:t>
            </a:r>
            <a:r>
              <a:rPr lang="en-US" err="1">
                <a:solidFill>
                  <a:srgbClr val="000000"/>
                </a:solidFill>
              </a:rPr>
              <a:t>bắc</a:t>
            </a:r>
            <a:r>
              <a:rPr lang="en-US">
                <a:solidFill>
                  <a:srgbClr val="000000"/>
                </a:solidFill>
              </a:rPr>
              <a:t> </a:t>
            </a:r>
            <a:r>
              <a:rPr lang="en-US" err="1">
                <a:solidFill>
                  <a:srgbClr val="000000"/>
                </a:solidFill>
              </a:rPr>
              <a:t>giáp</a:t>
            </a:r>
            <a:r>
              <a:rPr lang="en-US">
                <a:solidFill>
                  <a:srgbClr val="000000"/>
                </a:solidFill>
              </a:rPr>
              <a:t> đ</a:t>
            </a:r>
            <a:r>
              <a:rPr lang="vi-VN">
                <a:solidFill>
                  <a:srgbClr val="000000"/>
                </a:solidFill>
              </a:rPr>
              <a:t>ường</a:t>
            </a:r>
            <a:r>
              <a:rPr lang="en-US">
                <a:solidFill>
                  <a:srgbClr val="000000"/>
                </a:solidFill>
              </a:rPr>
              <a:t> </a:t>
            </a:r>
            <a:r>
              <a:rPr lang="en-US" err="1">
                <a:solidFill>
                  <a:srgbClr val="000000"/>
                </a:solidFill>
              </a:rPr>
              <a:t>trục</a:t>
            </a:r>
            <a:r>
              <a:rPr lang="en-US">
                <a:solidFill>
                  <a:srgbClr val="000000"/>
                </a:solidFill>
              </a:rPr>
              <a:t> </a:t>
            </a:r>
            <a:r>
              <a:rPr lang="en-US" err="1">
                <a:solidFill>
                  <a:srgbClr val="000000"/>
                </a:solidFill>
              </a:rPr>
              <a:t>trung</a:t>
            </a:r>
            <a:r>
              <a:rPr lang="en-US">
                <a:solidFill>
                  <a:srgbClr val="000000"/>
                </a:solidFill>
              </a:rPr>
              <a:t> tâm;</a:t>
            </a:r>
          </a:p>
          <a:p>
            <a:pPr algn="just" fontAlgn="auto">
              <a:spcBef>
                <a:spcPts val="400"/>
              </a:spcBef>
              <a:spcAft>
                <a:spcPts val="400"/>
              </a:spcAft>
              <a:tabLst>
                <a:tab pos="463550" algn="l"/>
              </a:tabLst>
              <a:defRPr/>
            </a:pPr>
            <a:r>
              <a:rPr lang="en-US">
                <a:solidFill>
                  <a:srgbClr val="000000"/>
                </a:solidFill>
              </a:rPr>
              <a:t>	+ Phía </a:t>
            </a:r>
            <a:r>
              <a:rPr lang="en-US" err="1">
                <a:solidFill>
                  <a:srgbClr val="000000"/>
                </a:solidFill>
              </a:rPr>
              <a:t>nam</a:t>
            </a:r>
            <a:r>
              <a:rPr lang="en-US">
                <a:solidFill>
                  <a:srgbClr val="000000"/>
                </a:solidFill>
              </a:rPr>
              <a:t> </a:t>
            </a:r>
            <a:r>
              <a:rPr lang="en-US" err="1">
                <a:solidFill>
                  <a:srgbClr val="000000"/>
                </a:solidFill>
              </a:rPr>
              <a:t>giáp</a:t>
            </a:r>
            <a:r>
              <a:rPr lang="en-US">
                <a:solidFill>
                  <a:srgbClr val="000000"/>
                </a:solidFill>
              </a:rPr>
              <a:t> </a:t>
            </a:r>
            <a:r>
              <a:rPr lang="en-US" err="1">
                <a:solidFill>
                  <a:srgbClr val="000000"/>
                </a:solidFill>
              </a:rPr>
              <a:t>đất</a:t>
            </a:r>
            <a:r>
              <a:rPr lang="en-US">
                <a:solidFill>
                  <a:srgbClr val="000000"/>
                </a:solidFill>
              </a:rPr>
              <a:t> </a:t>
            </a:r>
            <a:r>
              <a:rPr lang="en-US" err="1">
                <a:solidFill>
                  <a:srgbClr val="000000"/>
                </a:solidFill>
              </a:rPr>
              <a:t>trồng</a:t>
            </a:r>
            <a:r>
              <a:rPr lang="en-US">
                <a:solidFill>
                  <a:srgbClr val="000000"/>
                </a:solidFill>
              </a:rPr>
              <a:t> </a:t>
            </a:r>
            <a:r>
              <a:rPr lang="en-US" err="1">
                <a:solidFill>
                  <a:srgbClr val="000000"/>
                </a:solidFill>
              </a:rPr>
              <a:t>lúa</a:t>
            </a:r>
            <a:r>
              <a:rPr lang="en-US">
                <a:solidFill>
                  <a:srgbClr val="000000"/>
                </a:solidFill>
              </a:rPr>
              <a:t> </a:t>
            </a:r>
            <a:r>
              <a:rPr lang="en-US" err="1">
                <a:solidFill>
                  <a:srgbClr val="000000"/>
                </a:solidFill>
              </a:rPr>
              <a:t>thôn</a:t>
            </a:r>
            <a:r>
              <a:rPr lang="en-US">
                <a:solidFill>
                  <a:srgbClr val="000000"/>
                </a:solidFill>
              </a:rPr>
              <a:t> Vân d</a:t>
            </a:r>
            <a:r>
              <a:rPr lang="vi-VN">
                <a:solidFill>
                  <a:srgbClr val="000000"/>
                </a:solidFill>
              </a:rPr>
              <a:t>ươ</a:t>
            </a:r>
            <a:r>
              <a:rPr lang="en-US">
                <a:solidFill>
                  <a:srgbClr val="000000"/>
                </a:solidFill>
              </a:rPr>
              <a:t>ng; </a:t>
            </a:r>
          </a:p>
          <a:p>
            <a:pPr algn="just" fontAlgn="auto">
              <a:spcBef>
                <a:spcPts val="400"/>
              </a:spcBef>
              <a:spcAft>
                <a:spcPts val="400"/>
              </a:spcAft>
              <a:tabLst>
                <a:tab pos="463550" algn="l"/>
              </a:tabLst>
              <a:defRPr/>
            </a:pPr>
            <a:r>
              <a:rPr lang="en-US">
                <a:solidFill>
                  <a:srgbClr val="000000"/>
                </a:solidFill>
              </a:rPr>
              <a:t>	+ Phía </a:t>
            </a:r>
            <a:r>
              <a:rPr lang="en-US" err="1">
                <a:solidFill>
                  <a:srgbClr val="000000"/>
                </a:solidFill>
              </a:rPr>
              <a:t>tây</a:t>
            </a:r>
            <a:r>
              <a:rPr lang="en-US">
                <a:solidFill>
                  <a:srgbClr val="000000"/>
                </a:solidFill>
              </a:rPr>
              <a:t> </a:t>
            </a:r>
            <a:r>
              <a:rPr lang="en-US" err="1">
                <a:solidFill>
                  <a:srgbClr val="000000"/>
                </a:solidFill>
              </a:rPr>
              <a:t>giáp</a:t>
            </a:r>
            <a:r>
              <a:rPr lang="en-US">
                <a:solidFill>
                  <a:srgbClr val="000000"/>
                </a:solidFill>
              </a:rPr>
              <a:t> </a:t>
            </a:r>
            <a:r>
              <a:rPr lang="en-US" err="1">
                <a:solidFill>
                  <a:srgbClr val="000000"/>
                </a:solidFill>
              </a:rPr>
              <a:t>hành</a:t>
            </a:r>
            <a:r>
              <a:rPr lang="en-US">
                <a:solidFill>
                  <a:srgbClr val="000000"/>
                </a:solidFill>
              </a:rPr>
              <a:t> lang </a:t>
            </a:r>
            <a:r>
              <a:rPr lang="en-US" err="1">
                <a:solidFill>
                  <a:srgbClr val="000000"/>
                </a:solidFill>
              </a:rPr>
              <a:t>bảo</a:t>
            </a:r>
            <a:r>
              <a:rPr lang="en-US">
                <a:solidFill>
                  <a:srgbClr val="000000"/>
                </a:solidFill>
              </a:rPr>
              <a:t> </a:t>
            </a:r>
            <a:r>
              <a:rPr lang="en-US" err="1">
                <a:solidFill>
                  <a:srgbClr val="000000"/>
                </a:solidFill>
              </a:rPr>
              <a:t>vệ</a:t>
            </a:r>
            <a:r>
              <a:rPr lang="en-US">
                <a:solidFill>
                  <a:srgbClr val="000000"/>
                </a:solidFill>
              </a:rPr>
              <a:t> đ</a:t>
            </a:r>
            <a:r>
              <a:rPr lang="vi-VN">
                <a:solidFill>
                  <a:srgbClr val="000000"/>
                </a:solidFill>
              </a:rPr>
              <a:t>ường</a:t>
            </a:r>
            <a:r>
              <a:rPr lang="en-US">
                <a:solidFill>
                  <a:srgbClr val="000000"/>
                </a:solidFill>
              </a:rPr>
              <a:t> </a:t>
            </a:r>
            <a:r>
              <a:rPr lang="en-US" err="1">
                <a:solidFill>
                  <a:srgbClr val="000000"/>
                </a:solidFill>
              </a:rPr>
              <a:t>điện</a:t>
            </a:r>
            <a:r>
              <a:rPr lang="en-US">
                <a:solidFill>
                  <a:srgbClr val="000000"/>
                </a:solidFill>
              </a:rPr>
              <a:t> </a:t>
            </a:r>
            <a:r>
              <a:rPr lang="en-US" err="1">
                <a:solidFill>
                  <a:srgbClr val="000000"/>
                </a:solidFill>
              </a:rPr>
              <a:t>cao</a:t>
            </a:r>
            <a:r>
              <a:rPr lang="en-US">
                <a:solidFill>
                  <a:srgbClr val="000000"/>
                </a:solidFill>
              </a:rPr>
              <a:t> </a:t>
            </a:r>
            <a:r>
              <a:rPr lang="en-US" err="1">
                <a:solidFill>
                  <a:srgbClr val="000000"/>
                </a:solidFill>
              </a:rPr>
              <a:t>thế</a:t>
            </a:r>
            <a:r>
              <a:rPr lang="en-US">
                <a:solidFill>
                  <a:srgbClr val="000000"/>
                </a:solidFill>
              </a:rPr>
              <a:t> 110kv (</a:t>
            </a:r>
            <a:r>
              <a:rPr lang="en-US" err="1">
                <a:solidFill>
                  <a:srgbClr val="000000"/>
                </a:solidFill>
              </a:rPr>
              <a:t>giáp</a:t>
            </a:r>
            <a:r>
              <a:rPr lang="en-US">
                <a:solidFill>
                  <a:srgbClr val="000000"/>
                </a:solidFill>
              </a:rPr>
              <a:t> đ</a:t>
            </a:r>
            <a:r>
              <a:rPr lang="vi-VN">
                <a:solidFill>
                  <a:srgbClr val="000000"/>
                </a:solidFill>
              </a:rPr>
              <a:t>ường</a:t>
            </a:r>
            <a:r>
              <a:rPr lang="en-US">
                <a:solidFill>
                  <a:srgbClr val="000000"/>
                </a:solidFill>
              </a:rPr>
              <a:t> </a:t>
            </a:r>
            <a:r>
              <a:rPr lang="en-US" err="1">
                <a:solidFill>
                  <a:srgbClr val="000000"/>
                </a:solidFill>
              </a:rPr>
              <a:t>bê</a:t>
            </a:r>
            <a:r>
              <a:rPr lang="en-US">
                <a:solidFill>
                  <a:srgbClr val="000000"/>
                </a:solidFill>
              </a:rPr>
              <a:t> </a:t>
            </a:r>
            <a:r>
              <a:rPr lang="en-US" err="1">
                <a:solidFill>
                  <a:srgbClr val="000000"/>
                </a:solidFill>
              </a:rPr>
              <a:t>tông</a:t>
            </a:r>
            <a:r>
              <a:rPr lang="en-US">
                <a:solidFill>
                  <a:srgbClr val="000000"/>
                </a:solidFill>
              </a:rPr>
              <a:t> </a:t>
            </a:r>
            <a:r>
              <a:rPr lang="en-US" err="1">
                <a:solidFill>
                  <a:srgbClr val="000000"/>
                </a:solidFill>
              </a:rPr>
              <a:t>cạnh</a:t>
            </a:r>
            <a:r>
              <a:rPr lang="en-US">
                <a:solidFill>
                  <a:srgbClr val="000000"/>
                </a:solidFill>
              </a:rPr>
              <a:t> </a:t>
            </a:r>
            <a:r>
              <a:rPr lang="en-US" err="1">
                <a:solidFill>
                  <a:srgbClr val="000000"/>
                </a:solidFill>
              </a:rPr>
              <a:t>kênh</a:t>
            </a:r>
            <a:r>
              <a:rPr lang="en-US">
                <a:solidFill>
                  <a:srgbClr val="000000"/>
                </a:solidFill>
              </a:rPr>
              <a:t> </a:t>
            </a:r>
            <a:r>
              <a:rPr lang="en-US" err="1">
                <a:solidFill>
                  <a:srgbClr val="000000"/>
                </a:solidFill>
              </a:rPr>
              <a:t>tiêu</a:t>
            </a:r>
            <a:r>
              <a:rPr lang="en-US">
                <a:solidFill>
                  <a:srgbClr val="000000"/>
                </a:solidFill>
              </a:rPr>
              <a:t> T12); </a:t>
            </a:r>
          </a:p>
          <a:p>
            <a:pPr algn="just" fontAlgn="auto">
              <a:spcBef>
                <a:spcPts val="400"/>
              </a:spcBef>
              <a:spcAft>
                <a:spcPts val="400"/>
              </a:spcAft>
              <a:tabLst>
                <a:tab pos="463550" algn="l"/>
              </a:tabLst>
              <a:defRPr/>
            </a:pPr>
            <a:r>
              <a:rPr lang="en-US">
                <a:solidFill>
                  <a:srgbClr val="000000"/>
                </a:solidFill>
              </a:rPr>
              <a:t>	+ Phía </a:t>
            </a:r>
            <a:r>
              <a:rPr lang="en-US" err="1">
                <a:solidFill>
                  <a:srgbClr val="000000"/>
                </a:solidFill>
              </a:rPr>
              <a:t>đông</a:t>
            </a:r>
            <a:r>
              <a:rPr lang="en-US">
                <a:solidFill>
                  <a:srgbClr val="000000"/>
                </a:solidFill>
              </a:rPr>
              <a:t> </a:t>
            </a:r>
            <a:r>
              <a:rPr lang="en-US" err="1">
                <a:solidFill>
                  <a:srgbClr val="000000"/>
                </a:solidFill>
              </a:rPr>
              <a:t>giáp</a:t>
            </a:r>
            <a:r>
              <a:rPr lang="en-US">
                <a:solidFill>
                  <a:srgbClr val="000000"/>
                </a:solidFill>
              </a:rPr>
              <a:t> </a:t>
            </a:r>
            <a:r>
              <a:rPr lang="en-US" err="1">
                <a:solidFill>
                  <a:srgbClr val="000000"/>
                </a:solidFill>
              </a:rPr>
              <a:t>khu</a:t>
            </a:r>
            <a:r>
              <a:rPr lang="en-US">
                <a:solidFill>
                  <a:srgbClr val="000000"/>
                </a:solidFill>
              </a:rPr>
              <a:t> </a:t>
            </a:r>
            <a:r>
              <a:rPr lang="en-US" err="1">
                <a:solidFill>
                  <a:srgbClr val="000000"/>
                </a:solidFill>
              </a:rPr>
              <a:t>đất</a:t>
            </a:r>
            <a:r>
              <a:rPr lang="en-US">
                <a:solidFill>
                  <a:srgbClr val="000000"/>
                </a:solidFill>
              </a:rPr>
              <a:t> </a:t>
            </a:r>
            <a:r>
              <a:rPr lang="en-US" err="1">
                <a:solidFill>
                  <a:srgbClr val="000000"/>
                </a:solidFill>
              </a:rPr>
              <a:t>đấu</a:t>
            </a:r>
            <a:r>
              <a:rPr lang="en-US">
                <a:solidFill>
                  <a:srgbClr val="000000"/>
                </a:solidFill>
              </a:rPr>
              <a:t> </a:t>
            </a:r>
            <a:r>
              <a:rPr lang="en-US" err="1">
                <a:solidFill>
                  <a:srgbClr val="000000"/>
                </a:solidFill>
              </a:rPr>
              <a:t>giá</a:t>
            </a:r>
            <a:r>
              <a:rPr lang="en-US">
                <a:solidFill>
                  <a:srgbClr val="000000"/>
                </a:solidFill>
              </a:rPr>
              <a:t> </a:t>
            </a:r>
            <a:r>
              <a:rPr lang="en-US" err="1">
                <a:solidFill>
                  <a:srgbClr val="000000"/>
                </a:solidFill>
              </a:rPr>
              <a:t>của</a:t>
            </a:r>
            <a:r>
              <a:rPr lang="en-US">
                <a:solidFill>
                  <a:srgbClr val="000000"/>
                </a:solidFill>
              </a:rPr>
              <a:t> </a:t>
            </a:r>
            <a:r>
              <a:rPr lang="en-US" err="1">
                <a:solidFill>
                  <a:srgbClr val="000000"/>
                </a:solidFill>
              </a:rPr>
              <a:t>xã</a:t>
            </a:r>
            <a:r>
              <a:rPr lang="en-US">
                <a:solidFill>
                  <a:srgbClr val="000000"/>
                </a:solidFill>
              </a:rPr>
              <a:t> </a:t>
            </a:r>
            <a:r>
              <a:rPr lang="en-US" err="1">
                <a:solidFill>
                  <a:srgbClr val="000000"/>
                </a:solidFill>
              </a:rPr>
              <a:t>Hoà</a:t>
            </a:r>
            <a:r>
              <a:rPr lang="en-US">
                <a:solidFill>
                  <a:srgbClr val="000000"/>
                </a:solidFill>
              </a:rPr>
              <a:t> Phong.</a:t>
            </a:r>
          </a:p>
          <a:p>
            <a:pPr marL="285750" indent="-285750" algn="just" fontAlgn="auto">
              <a:spcBef>
                <a:spcPts val="400"/>
              </a:spcBef>
              <a:spcAft>
                <a:spcPts val="400"/>
              </a:spcAft>
              <a:buFontTx/>
              <a:buChar char="-"/>
              <a:defRPr/>
            </a:pPr>
            <a:r>
              <a:rPr lang="en-US" b="1">
                <a:solidFill>
                  <a:srgbClr val="000000"/>
                </a:solidFill>
              </a:rPr>
              <a:t>Quy </a:t>
            </a:r>
            <a:r>
              <a:rPr lang="en-US" b="1" err="1">
                <a:solidFill>
                  <a:srgbClr val="000000"/>
                </a:solidFill>
              </a:rPr>
              <a:t>mô</a:t>
            </a:r>
            <a:r>
              <a:rPr lang="en-US" b="1">
                <a:solidFill>
                  <a:srgbClr val="000000"/>
                </a:solidFill>
              </a:rPr>
              <a:t>: </a:t>
            </a:r>
            <a:r>
              <a:rPr lang="en-US" err="1">
                <a:solidFill>
                  <a:srgbClr val="000000"/>
                </a:solidFill>
              </a:rPr>
              <a:t>Đầu</a:t>
            </a:r>
            <a:r>
              <a:rPr lang="en-US">
                <a:solidFill>
                  <a:srgbClr val="000000"/>
                </a:solidFill>
              </a:rPr>
              <a:t> t</a:t>
            </a:r>
            <a:r>
              <a:rPr lang="vi-VN">
                <a:solidFill>
                  <a:srgbClr val="000000"/>
                </a:solidFill>
              </a:rPr>
              <a:t>ư</a:t>
            </a:r>
            <a:r>
              <a:rPr lang="en-US">
                <a:solidFill>
                  <a:srgbClr val="000000"/>
                </a:solidFill>
              </a:rPr>
              <a:t> </a:t>
            </a:r>
            <a:r>
              <a:rPr lang="en-US" err="1">
                <a:solidFill>
                  <a:srgbClr val="000000"/>
                </a:solidFill>
              </a:rPr>
              <a:t>xây</a:t>
            </a:r>
            <a:r>
              <a:rPr lang="en-US">
                <a:solidFill>
                  <a:srgbClr val="000000"/>
                </a:solidFill>
              </a:rPr>
              <a:t> </a:t>
            </a:r>
            <a:r>
              <a:rPr lang="en-US" err="1">
                <a:solidFill>
                  <a:srgbClr val="000000"/>
                </a:solidFill>
              </a:rPr>
              <a:t>dựng</a:t>
            </a:r>
            <a:r>
              <a:rPr lang="en-US">
                <a:solidFill>
                  <a:srgbClr val="000000"/>
                </a:solidFill>
              </a:rPr>
              <a:t> </a:t>
            </a:r>
            <a:r>
              <a:rPr lang="en-US" err="1">
                <a:solidFill>
                  <a:srgbClr val="000000"/>
                </a:solidFill>
              </a:rPr>
              <a:t>hạ</a:t>
            </a:r>
            <a:r>
              <a:rPr lang="en-US">
                <a:solidFill>
                  <a:srgbClr val="000000"/>
                </a:solidFill>
              </a:rPr>
              <a:t> </a:t>
            </a:r>
            <a:r>
              <a:rPr lang="en-US" err="1">
                <a:solidFill>
                  <a:srgbClr val="000000"/>
                </a:solidFill>
              </a:rPr>
              <a:t>tầng</a:t>
            </a:r>
            <a:r>
              <a:rPr lang="en-US">
                <a:solidFill>
                  <a:srgbClr val="000000"/>
                </a:solidFill>
              </a:rPr>
              <a:t> </a:t>
            </a:r>
            <a:r>
              <a:rPr lang="en-US" err="1">
                <a:solidFill>
                  <a:srgbClr val="000000"/>
                </a:solidFill>
              </a:rPr>
              <a:t>đồng</a:t>
            </a:r>
            <a:r>
              <a:rPr lang="en-US">
                <a:solidFill>
                  <a:srgbClr val="000000"/>
                </a:solidFill>
              </a:rPr>
              <a:t> </a:t>
            </a:r>
            <a:r>
              <a:rPr lang="en-US" err="1">
                <a:solidFill>
                  <a:srgbClr val="000000"/>
                </a:solidFill>
              </a:rPr>
              <a:t>bộ</a:t>
            </a:r>
            <a:r>
              <a:rPr lang="en-US">
                <a:solidFill>
                  <a:srgbClr val="000000"/>
                </a:solidFill>
              </a:rPr>
              <a:t> </a:t>
            </a:r>
            <a:r>
              <a:rPr lang="en-US" err="1">
                <a:solidFill>
                  <a:srgbClr val="000000"/>
                </a:solidFill>
              </a:rPr>
              <a:t>của</a:t>
            </a:r>
            <a:r>
              <a:rPr lang="en-US">
                <a:solidFill>
                  <a:srgbClr val="000000"/>
                </a:solidFill>
              </a:rPr>
              <a:t> CCN </a:t>
            </a:r>
            <a:r>
              <a:rPr lang="en-US" err="1">
                <a:solidFill>
                  <a:srgbClr val="000000"/>
                </a:solidFill>
              </a:rPr>
              <a:t>Hoà</a:t>
            </a:r>
            <a:r>
              <a:rPr lang="en-US">
                <a:solidFill>
                  <a:srgbClr val="000000"/>
                </a:solidFill>
              </a:rPr>
              <a:t> Phong </a:t>
            </a:r>
            <a:r>
              <a:rPr lang="en-US" err="1">
                <a:solidFill>
                  <a:srgbClr val="000000"/>
                </a:solidFill>
              </a:rPr>
              <a:t>diện</a:t>
            </a:r>
            <a:r>
              <a:rPr lang="en-US">
                <a:solidFill>
                  <a:srgbClr val="000000"/>
                </a:solidFill>
              </a:rPr>
              <a:t> </a:t>
            </a:r>
            <a:r>
              <a:rPr lang="en-US" err="1">
                <a:solidFill>
                  <a:srgbClr val="000000"/>
                </a:solidFill>
              </a:rPr>
              <a:t>tích</a:t>
            </a:r>
            <a:r>
              <a:rPr lang="en-US">
                <a:solidFill>
                  <a:srgbClr val="000000"/>
                </a:solidFill>
              </a:rPr>
              <a:t> </a:t>
            </a:r>
            <a:r>
              <a:rPr lang="en-US" err="1">
                <a:solidFill>
                  <a:srgbClr val="000000"/>
                </a:solidFill>
              </a:rPr>
              <a:t>khoảng</a:t>
            </a:r>
            <a:r>
              <a:rPr lang="en-US">
                <a:solidFill>
                  <a:srgbClr val="000000"/>
                </a:solidFill>
              </a:rPr>
              <a:t> 17,78ha.</a:t>
            </a:r>
          </a:p>
          <a:p>
            <a:pPr marL="285750" indent="-285750" algn="just" fontAlgn="auto">
              <a:spcBef>
                <a:spcPts val="400"/>
              </a:spcBef>
              <a:spcAft>
                <a:spcPts val="400"/>
              </a:spcAft>
              <a:buFontTx/>
              <a:buChar char="-"/>
              <a:defRPr/>
            </a:pPr>
            <a:endParaRPr lang="en-US">
              <a:solidFill>
                <a:srgbClr val="000000"/>
              </a:solidFill>
            </a:endParaRPr>
          </a:p>
          <a:p>
            <a:pPr marL="285750" indent="-285750" algn="just" fontAlgn="auto">
              <a:spcBef>
                <a:spcPts val="400"/>
              </a:spcBef>
              <a:spcAft>
                <a:spcPts val="400"/>
              </a:spcAft>
              <a:buFontTx/>
              <a:buChar char="-"/>
              <a:defRPr/>
            </a:pPr>
            <a:endParaRPr lang="en-US">
              <a:solidFill>
                <a:srgbClr val="000000"/>
              </a:solidFill>
            </a:endParaRPr>
          </a:p>
          <a:p>
            <a:pPr marL="285750" indent="-285750" algn="just" fontAlgn="auto">
              <a:spcBef>
                <a:spcPts val="400"/>
              </a:spcBef>
              <a:spcAft>
                <a:spcPts val="400"/>
              </a:spcAft>
              <a:buFontTx/>
              <a:buChar char="-"/>
              <a:defRPr/>
            </a:pPr>
            <a:endParaRPr lang="en-US">
              <a:solidFill>
                <a:srgbClr val="000000"/>
              </a:solidFill>
            </a:endParaRPr>
          </a:p>
          <a:p>
            <a:pPr marL="285750" indent="-285750" algn="just" fontAlgn="auto">
              <a:spcBef>
                <a:spcPts val="400"/>
              </a:spcBef>
              <a:spcAft>
                <a:spcPts val="400"/>
              </a:spcAft>
              <a:buFontTx/>
              <a:buChar char="-"/>
              <a:defRPr/>
            </a:pPr>
            <a:endParaRPr lang="en-US">
              <a:solidFill>
                <a:srgbClr val="000000"/>
              </a:solidFill>
            </a:endParaRPr>
          </a:p>
        </p:txBody>
      </p:sp>
    </p:spTree>
    <p:extLst>
      <p:ext uri="{BB962C8B-B14F-4D97-AF65-F5344CB8AC3E}">
        <p14:creationId xmlns:p14="http://schemas.microsoft.com/office/powerpoint/2010/main" val="29255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5486400" y="2690050"/>
            <a:ext cx="6007600" cy="1159800"/>
          </a:xfrm>
          <a:prstGeom prst="rect">
            <a:avLst/>
          </a:prstGeom>
        </p:spPr>
        <p:txBody>
          <a:bodyPr spcFirstLastPara="1" wrap="square" lIns="91425" tIns="91425" rIns="91425" bIns="91425" anchor="b" anchorCtr="0">
            <a:noAutofit/>
          </a:bodyPr>
          <a:lstStyle/>
          <a:p>
            <a:pPr algn="ctr"/>
            <a:r>
              <a:rPr lang="en">
                <a:latin typeface="Calibri" pitchFamily="34" charset="0"/>
                <a:cs typeface="Calibri" pitchFamily="34" charset="0"/>
              </a:rPr>
              <a:t/>
            </a:r>
            <a:br>
              <a:rPr lang="en">
                <a:latin typeface="Calibri" pitchFamily="34" charset="0"/>
                <a:cs typeface="Calibri" pitchFamily="34" charset="0"/>
              </a:rPr>
            </a:br>
            <a:r>
              <a:rPr lang="en">
                <a:latin typeface="Calibri" pitchFamily="34" charset="0"/>
                <a:cs typeface="Calibri" pitchFamily="34" charset="0"/>
              </a:rPr>
              <a:t>C</a:t>
            </a:r>
            <a:r>
              <a:rPr lang="en-US">
                <a:latin typeface="Calibri" pitchFamily="34" charset="0"/>
                <a:cs typeface="Calibri" pitchFamily="34" charset="0"/>
              </a:rPr>
              <a:t>Á</a:t>
            </a:r>
            <a:r>
              <a:rPr lang="en">
                <a:latin typeface="Calibri" pitchFamily="34" charset="0"/>
                <a:cs typeface="Calibri" pitchFamily="34" charset="0"/>
              </a:rPr>
              <a:t>C V</a:t>
            </a:r>
            <a:r>
              <a:rPr lang="en-US">
                <a:latin typeface="Calibri" pitchFamily="34" charset="0"/>
                <a:cs typeface="Calibri" pitchFamily="34" charset="0"/>
              </a:rPr>
              <a:t>ĂN BẢN PHÁP LÝ</a:t>
            </a:r>
            <a:endParaRPr>
              <a:latin typeface="Calibri" pitchFamily="34" charset="0"/>
              <a:cs typeface="Calibri" pitchFamily="34" charset="0"/>
            </a:endParaRPr>
          </a:p>
        </p:txBody>
      </p:sp>
      <p:sp>
        <p:nvSpPr>
          <p:cNvPr id="148" name="Google Shape;148;p16"/>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0000" kern="0">
                <a:solidFill>
                  <a:srgbClr val="18637B"/>
                </a:solidFill>
                <a:latin typeface="Roboto Slab"/>
                <a:ea typeface="Roboto Slab"/>
                <a:cs typeface="Roboto Slab"/>
                <a:sym typeface="Roboto Slab"/>
              </a:rPr>
              <a:t>2</a:t>
            </a:r>
            <a:endParaRPr sz="20000" kern="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5</a:t>
            </a:fld>
            <a:endParaRPr/>
          </a:p>
        </p:txBody>
      </p:sp>
    </p:spTree>
    <p:extLst>
      <p:ext uri="{BB962C8B-B14F-4D97-AF65-F5344CB8AC3E}">
        <p14:creationId xmlns:p14="http://schemas.microsoft.com/office/powerpoint/2010/main" val="143372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87601F5F-EE49-43AB-AB05-4D0009E12849}" type="slidenum">
              <a:rPr lang="en-US" altLang="en-US">
                <a:solidFill>
                  <a:srgbClr val="000000"/>
                </a:solidFill>
                <a:latin typeface="Arial" charset="0"/>
              </a:rPr>
              <a:pPr/>
              <a:t>6</a:t>
            </a:fld>
            <a:endParaRPr lang="en-US" altLang="en-US">
              <a:solidFill>
                <a:srgbClr val="000000"/>
              </a:solidFill>
              <a:latin typeface="Arial" charset="0"/>
            </a:endParaRPr>
          </a:p>
        </p:txBody>
      </p:sp>
      <p:sp>
        <p:nvSpPr>
          <p:cNvPr id="22532" name="Rectangle 12"/>
          <p:cNvSpPr>
            <a:spLocks noGrp="1" noChangeArrowheads="1"/>
          </p:cNvSpPr>
          <p:nvPr>
            <p:ph type="body" idx="4294967295"/>
          </p:nvPr>
        </p:nvSpPr>
        <p:spPr>
          <a:xfrm>
            <a:off x="4247919" y="404465"/>
            <a:ext cx="3600681" cy="509935"/>
          </a:xfrm>
        </p:spPr>
        <p:txBody>
          <a:bodyPr/>
          <a:lstStyle/>
          <a:p>
            <a:pPr marL="0" indent="0" algn="just">
              <a:buNone/>
              <a:defRPr/>
            </a:pPr>
            <a:r>
              <a:rPr lang="en-US" altLang="en-US" sz="2700" b="1" err="1">
                <a:solidFill>
                  <a:srgbClr val="FF0000"/>
                </a:solidFill>
              </a:rPr>
              <a:t>Các</a:t>
            </a:r>
            <a:r>
              <a:rPr lang="en-US" altLang="en-US" sz="2700" b="1">
                <a:solidFill>
                  <a:srgbClr val="FF0000"/>
                </a:solidFill>
              </a:rPr>
              <a:t> </a:t>
            </a:r>
            <a:r>
              <a:rPr lang="en-US" altLang="en-US" sz="2700" b="1" err="1">
                <a:solidFill>
                  <a:srgbClr val="FF0000"/>
                </a:solidFill>
              </a:rPr>
              <a:t>văn</a:t>
            </a:r>
            <a:r>
              <a:rPr lang="en-US" altLang="en-US" sz="2700" b="1">
                <a:solidFill>
                  <a:srgbClr val="FF0000"/>
                </a:solidFill>
              </a:rPr>
              <a:t> </a:t>
            </a:r>
            <a:r>
              <a:rPr lang="en-US" altLang="en-US" sz="2700" b="1" err="1">
                <a:solidFill>
                  <a:srgbClr val="FF0000"/>
                </a:solidFill>
              </a:rPr>
              <a:t>bản</a:t>
            </a:r>
            <a:r>
              <a:rPr lang="en-US" altLang="en-US" sz="2700" b="1">
                <a:solidFill>
                  <a:srgbClr val="FF0000"/>
                </a:solidFill>
              </a:rPr>
              <a:t> </a:t>
            </a:r>
            <a:r>
              <a:rPr lang="en-US" altLang="en-US" sz="2700" b="1" err="1">
                <a:solidFill>
                  <a:srgbClr val="FF0000"/>
                </a:solidFill>
              </a:rPr>
              <a:t>pháp</a:t>
            </a:r>
            <a:r>
              <a:rPr lang="en-US" altLang="en-US" sz="2700" b="1">
                <a:solidFill>
                  <a:srgbClr val="FF0000"/>
                </a:solidFill>
              </a:rPr>
              <a:t> </a:t>
            </a:r>
            <a:r>
              <a:rPr lang="en-US" altLang="en-US" sz="2700" b="1" err="1">
                <a:solidFill>
                  <a:srgbClr val="FF0000"/>
                </a:solidFill>
              </a:rPr>
              <a:t>lý</a:t>
            </a:r>
            <a:endParaRPr lang="vi-VN" altLang="en-US" sz="2700" b="1">
              <a:solidFill>
                <a:srgbClr val="FF0000"/>
              </a:solidFill>
            </a:endParaRPr>
          </a:p>
        </p:txBody>
      </p:sp>
      <p:sp>
        <p:nvSpPr>
          <p:cNvPr id="7" name="Rectangle 6"/>
          <p:cNvSpPr/>
          <p:nvPr/>
        </p:nvSpPr>
        <p:spPr>
          <a:xfrm>
            <a:off x="508000" y="1295400"/>
            <a:ext cx="1117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400">
              <a:solidFill>
                <a:srgbClr val="FFFFFF"/>
              </a:solidFill>
            </a:endParaRPr>
          </a:p>
        </p:txBody>
      </p:sp>
      <p:sp>
        <p:nvSpPr>
          <p:cNvPr id="34" name="Rectangle 33"/>
          <p:cNvSpPr/>
          <p:nvPr/>
        </p:nvSpPr>
        <p:spPr>
          <a:xfrm>
            <a:off x="685799" y="2438400"/>
            <a:ext cx="4433391" cy="1539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r>
              <a:rPr lang="vi-VN" sz="1400">
                <a:solidFill>
                  <a:srgbClr val="000000"/>
                </a:solidFill>
              </a:rPr>
              <a:t>UBND tỉnh Hưng Yên thành lập </a:t>
            </a:r>
            <a:r>
              <a:rPr lang="en-US" sz="1400">
                <a:solidFill>
                  <a:srgbClr val="000000"/>
                </a:solidFill>
              </a:rPr>
              <a:t>CCN </a:t>
            </a:r>
            <a:r>
              <a:rPr lang="vi-VN" sz="1400">
                <a:solidFill>
                  <a:srgbClr val="000000"/>
                </a:solidFill>
              </a:rPr>
              <a:t>Hòa Phong</a:t>
            </a:r>
            <a:r>
              <a:rPr lang="en-US" sz="1400">
                <a:solidFill>
                  <a:srgbClr val="000000"/>
                </a:solidFill>
              </a:rPr>
              <a:t> </a:t>
            </a:r>
            <a:r>
              <a:rPr lang="en-US" sz="1400" err="1">
                <a:solidFill>
                  <a:srgbClr val="000000"/>
                </a:solidFill>
              </a:rPr>
              <a:t>với</a:t>
            </a:r>
            <a:r>
              <a:rPr lang="en-US" sz="1400">
                <a:solidFill>
                  <a:srgbClr val="000000"/>
                </a:solidFill>
              </a:rPr>
              <a:t> S = </a:t>
            </a:r>
            <a:r>
              <a:rPr lang="vi-VN" sz="1400">
                <a:solidFill>
                  <a:srgbClr val="000000"/>
                </a:solidFill>
              </a:rPr>
              <a:t>17,78ha</a:t>
            </a:r>
            <a:r>
              <a:rPr lang="en-US" sz="1400">
                <a:solidFill>
                  <a:srgbClr val="000000"/>
                </a:solidFill>
              </a:rPr>
              <a:t> </a:t>
            </a:r>
            <a:r>
              <a:rPr lang="en-US" sz="1400" err="1">
                <a:solidFill>
                  <a:srgbClr val="000000"/>
                </a:solidFill>
              </a:rPr>
              <a:t>và</a:t>
            </a:r>
            <a:r>
              <a:rPr lang="en-US" sz="1400">
                <a:solidFill>
                  <a:srgbClr val="000000"/>
                </a:solidFill>
              </a:rPr>
              <a:t> </a:t>
            </a:r>
            <a:r>
              <a:rPr lang="vi-VN" sz="1400">
                <a:solidFill>
                  <a:srgbClr val="000000"/>
                </a:solidFill>
              </a:rPr>
              <a:t>giao cho Công ty Cổ phần Đầu tư DOVA làm chủ đầu tư xây dựng hạ tầng kỹ thuật.</a:t>
            </a:r>
          </a:p>
        </p:txBody>
      </p:sp>
      <p:sp>
        <p:nvSpPr>
          <p:cNvPr id="24" name="Rectangle 23"/>
          <p:cNvSpPr/>
          <p:nvPr/>
        </p:nvSpPr>
        <p:spPr>
          <a:xfrm>
            <a:off x="1143000" y="1985465"/>
            <a:ext cx="4210281" cy="452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en-US" sz="1400" b="1">
                <a:solidFill>
                  <a:srgbClr val="000000"/>
                </a:solidFill>
              </a:rPr>
              <a:t>1. QĐ </a:t>
            </a:r>
            <a:r>
              <a:rPr lang="en-US" sz="1400" b="1" err="1">
                <a:solidFill>
                  <a:srgbClr val="000000"/>
                </a:solidFill>
              </a:rPr>
              <a:t>số</a:t>
            </a:r>
            <a:r>
              <a:rPr lang="en-US" sz="1400" b="1">
                <a:solidFill>
                  <a:srgbClr val="000000"/>
                </a:solidFill>
              </a:rPr>
              <a:t> </a:t>
            </a:r>
            <a:r>
              <a:rPr lang="vi-VN" sz="1400" b="1">
                <a:solidFill>
                  <a:srgbClr val="000000"/>
                </a:solidFill>
              </a:rPr>
              <a:t>1323/QĐ-UBND</a:t>
            </a:r>
            <a:r>
              <a:rPr lang="en-US" sz="1400" b="1">
                <a:solidFill>
                  <a:srgbClr val="000000"/>
                </a:solidFill>
              </a:rPr>
              <a:t> </a:t>
            </a:r>
            <a:r>
              <a:rPr lang="en-US" sz="1400" b="1" err="1">
                <a:solidFill>
                  <a:srgbClr val="000000"/>
                </a:solidFill>
              </a:rPr>
              <a:t>ngày</a:t>
            </a:r>
            <a:r>
              <a:rPr lang="en-US" sz="1400" b="1">
                <a:solidFill>
                  <a:srgbClr val="000000"/>
                </a:solidFill>
              </a:rPr>
              <a:t> 05/6/2020</a:t>
            </a:r>
          </a:p>
        </p:txBody>
      </p:sp>
      <p:sp>
        <p:nvSpPr>
          <p:cNvPr id="32" name="Rectangle 31"/>
          <p:cNvSpPr/>
          <p:nvPr/>
        </p:nvSpPr>
        <p:spPr>
          <a:xfrm>
            <a:off x="6248400" y="1985465"/>
            <a:ext cx="4572000" cy="452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en-US" sz="1400" b="1">
                <a:solidFill>
                  <a:srgbClr val="000000"/>
                </a:solidFill>
              </a:rPr>
              <a:t>2. QĐ </a:t>
            </a:r>
            <a:r>
              <a:rPr lang="en-US" sz="1400" b="1" err="1">
                <a:solidFill>
                  <a:srgbClr val="000000"/>
                </a:solidFill>
              </a:rPr>
              <a:t>điều</a:t>
            </a:r>
            <a:r>
              <a:rPr lang="en-US" sz="1400" b="1">
                <a:solidFill>
                  <a:srgbClr val="000000"/>
                </a:solidFill>
              </a:rPr>
              <a:t> </a:t>
            </a:r>
            <a:r>
              <a:rPr lang="en-US" sz="1400" b="1" err="1">
                <a:solidFill>
                  <a:srgbClr val="000000"/>
                </a:solidFill>
              </a:rPr>
              <a:t>chỉnh</a:t>
            </a:r>
            <a:r>
              <a:rPr lang="en-US" sz="1400" b="1">
                <a:solidFill>
                  <a:srgbClr val="000000"/>
                </a:solidFill>
              </a:rPr>
              <a:t> QĐ </a:t>
            </a:r>
            <a:r>
              <a:rPr lang="en-US" sz="1400" b="1" err="1">
                <a:solidFill>
                  <a:srgbClr val="000000"/>
                </a:solidFill>
              </a:rPr>
              <a:t>thành</a:t>
            </a:r>
            <a:r>
              <a:rPr lang="en-US" sz="1400" b="1">
                <a:solidFill>
                  <a:srgbClr val="000000"/>
                </a:solidFill>
              </a:rPr>
              <a:t> </a:t>
            </a:r>
            <a:r>
              <a:rPr lang="en-US" sz="1400" b="1" err="1">
                <a:solidFill>
                  <a:srgbClr val="000000"/>
                </a:solidFill>
              </a:rPr>
              <a:t>lập</a:t>
            </a:r>
            <a:endParaRPr lang="en-US" sz="1400" b="1">
              <a:solidFill>
                <a:srgbClr val="000000"/>
              </a:solidFill>
            </a:endParaRPr>
          </a:p>
        </p:txBody>
      </p:sp>
      <p:sp>
        <p:nvSpPr>
          <p:cNvPr id="29" name="Rectangle 28"/>
          <p:cNvSpPr/>
          <p:nvPr/>
        </p:nvSpPr>
        <p:spPr>
          <a:xfrm>
            <a:off x="5576391" y="2438400"/>
            <a:ext cx="5548809" cy="1539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spcBef>
                <a:spcPts val="0"/>
              </a:spcBef>
              <a:spcAft>
                <a:spcPts val="0"/>
              </a:spcAft>
            </a:pPr>
            <a:r>
              <a:rPr lang="vi-VN" sz="1400">
                <a:solidFill>
                  <a:srgbClr val="000000"/>
                </a:solidFill>
              </a:rPr>
              <a:t>Các Quyết định số 706/QĐ-UBND ngày 22/03/2022 và số 1451/QĐ-UBND ngày 12/07/2023 của UBND Tỉnh Hưng Yên về việc điều chỉnh Quyết định số 1323/QĐ-UBND ngày 05/06/2020 của UBND Tỉnh Hưng Yên về việc thành lập Cụm công nghiệp Hòa Phong</a:t>
            </a:r>
            <a:endParaRPr lang="en-US" sz="1400">
              <a:solidFill>
                <a:srgbClr val="000000"/>
              </a:solidFill>
            </a:endParaRPr>
          </a:p>
        </p:txBody>
      </p:sp>
      <p:sp>
        <p:nvSpPr>
          <p:cNvPr id="4" name="Rectangle 3">
            <a:extLst>
              <a:ext uri="{FF2B5EF4-FFF2-40B4-BE49-F238E27FC236}">
                <a16:creationId xmlns:a16="http://schemas.microsoft.com/office/drawing/2014/main" id="{6FB71550-5463-547F-A914-4272EA79E0E0}"/>
              </a:ext>
            </a:extLst>
          </p:cNvPr>
          <p:cNvSpPr/>
          <p:nvPr/>
        </p:nvSpPr>
        <p:spPr>
          <a:xfrm>
            <a:off x="623390" y="4648200"/>
            <a:ext cx="10501805" cy="1393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spcBef>
                <a:spcPts val="0"/>
              </a:spcBef>
              <a:spcAft>
                <a:spcPts val="0"/>
              </a:spcAft>
            </a:pPr>
            <a:r>
              <a:rPr lang="vi-VN" sz="1400">
                <a:solidFill>
                  <a:srgbClr val="000000"/>
                </a:solidFill>
              </a:rPr>
              <a:t>UBND tỉnh phê duyệt Quy hoạch chi tiết xây dựng tỉ lệ 1/500 </a:t>
            </a:r>
            <a:r>
              <a:rPr lang="en-US" sz="1400" err="1">
                <a:solidFill>
                  <a:srgbClr val="000000"/>
                </a:solidFill>
              </a:rPr>
              <a:t>với</a:t>
            </a:r>
            <a:r>
              <a:rPr lang="en-US" sz="1400">
                <a:solidFill>
                  <a:srgbClr val="000000"/>
                </a:solidFill>
              </a:rPr>
              <a:t> </a:t>
            </a:r>
            <a:r>
              <a:rPr lang="en-US" sz="1400" err="1">
                <a:solidFill>
                  <a:srgbClr val="000000"/>
                </a:solidFill>
              </a:rPr>
              <a:t>các</a:t>
            </a:r>
            <a:r>
              <a:rPr lang="en-US" sz="1400">
                <a:solidFill>
                  <a:srgbClr val="000000"/>
                </a:solidFill>
              </a:rPr>
              <a:t> </a:t>
            </a:r>
            <a:r>
              <a:rPr lang="en-US" sz="1400" err="1">
                <a:solidFill>
                  <a:srgbClr val="000000"/>
                </a:solidFill>
              </a:rPr>
              <a:t>ngành</a:t>
            </a:r>
            <a:r>
              <a:rPr lang="en-US" sz="1400">
                <a:solidFill>
                  <a:srgbClr val="000000"/>
                </a:solidFill>
              </a:rPr>
              <a:t> </a:t>
            </a:r>
            <a:r>
              <a:rPr lang="en-US" sz="1400" err="1">
                <a:solidFill>
                  <a:srgbClr val="000000"/>
                </a:solidFill>
              </a:rPr>
              <a:t>nghề</a:t>
            </a:r>
            <a:r>
              <a:rPr lang="en-US" sz="1400">
                <a:solidFill>
                  <a:srgbClr val="000000"/>
                </a:solidFill>
              </a:rPr>
              <a:t>: </a:t>
            </a:r>
            <a:r>
              <a:rPr lang="vi-VN" sz="1400">
                <a:solidFill>
                  <a:srgbClr val="000000"/>
                </a:solidFill>
              </a:rPr>
              <a:t>Ngành nghề hoạt động chủ yếu của </a:t>
            </a:r>
            <a:r>
              <a:rPr lang="en-US" sz="1400">
                <a:solidFill>
                  <a:srgbClr val="000000"/>
                </a:solidFill>
              </a:rPr>
              <a:t>CCN</a:t>
            </a:r>
            <a:r>
              <a:rPr lang="vi-VN" sz="1400">
                <a:solidFill>
                  <a:srgbClr val="000000"/>
                </a:solidFill>
              </a:rPr>
              <a:t>: Ngành công nghiệp gia dụng, cơ khí, chế tạo, lắp ráp, điện tử, điện lạnh, chế biến thực phẩm, dược phẩm, công nghiệp hỗ trợ ngành may mặc, bao bì, kho bãi, dịch vụ công nghiệp.</a:t>
            </a:r>
            <a:endParaRPr lang="en-US" sz="1400">
              <a:solidFill>
                <a:srgbClr val="000000"/>
              </a:solidFill>
            </a:endParaRPr>
          </a:p>
        </p:txBody>
      </p:sp>
      <p:sp>
        <p:nvSpPr>
          <p:cNvPr id="5" name="Rectangle 4">
            <a:extLst>
              <a:ext uri="{FF2B5EF4-FFF2-40B4-BE49-F238E27FC236}">
                <a16:creationId xmlns:a16="http://schemas.microsoft.com/office/drawing/2014/main" id="{DC593BDE-907A-01C4-7827-B5DC5D567E9B}"/>
              </a:ext>
            </a:extLst>
          </p:cNvPr>
          <p:cNvSpPr/>
          <p:nvPr/>
        </p:nvSpPr>
        <p:spPr>
          <a:xfrm>
            <a:off x="1142999" y="4176048"/>
            <a:ext cx="4648199"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en-US" sz="1400" b="1">
                <a:solidFill>
                  <a:srgbClr val="000000"/>
                </a:solidFill>
              </a:rPr>
              <a:t>3. QĐ </a:t>
            </a:r>
            <a:r>
              <a:rPr lang="en-US" sz="1400" b="1" err="1">
                <a:solidFill>
                  <a:srgbClr val="000000"/>
                </a:solidFill>
              </a:rPr>
              <a:t>số</a:t>
            </a:r>
            <a:r>
              <a:rPr lang="en-US" sz="1400" b="1">
                <a:solidFill>
                  <a:srgbClr val="000000"/>
                </a:solidFill>
              </a:rPr>
              <a:t> 1203/QĐ-UBND </a:t>
            </a:r>
            <a:r>
              <a:rPr lang="en-US" sz="1400" b="1" err="1">
                <a:solidFill>
                  <a:srgbClr val="000000"/>
                </a:solidFill>
              </a:rPr>
              <a:t>ngày</a:t>
            </a:r>
            <a:r>
              <a:rPr lang="en-US" sz="1400" b="1">
                <a:solidFill>
                  <a:srgbClr val="000000"/>
                </a:solidFill>
              </a:rPr>
              <a:t> 02/6/2022</a:t>
            </a:r>
          </a:p>
        </p:txBody>
      </p:sp>
    </p:spTree>
    <p:extLst>
      <p:ext uri="{BB962C8B-B14F-4D97-AF65-F5344CB8AC3E}">
        <p14:creationId xmlns:p14="http://schemas.microsoft.com/office/powerpoint/2010/main" val="30230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p:bldP spid="32" grpId="0"/>
      <p:bldP spid="29" grpId="0" animBg="1"/>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5486400" y="2690050"/>
            <a:ext cx="6007600" cy="1159800"/>
          </a:xfrm>
          <a:prstGeom prst="rect">
            <a:avLst/>
          </a:prstGeom>
        </p:spPr>
        <p:txBody>
          <a:bodyPr spcFirstLastPara="1" wrap="square" lIns="91425" tIns="91425" rIns="91425" bIns="91425" anchor="b" anchorCtr="0">
            <a:noAutofit/>
          </a:bodyPr>
          <a:lstStyle/>
          <a:p>
            <a:pPr algn="ctr"/>
            <a:r>
              <a:rPr lang="en">
                <a:latin typeface="Calibri" pitchFamily="34" charset="0"/>
                <a:cs typeface="Calibri" pitchFamily="34" charset="0"/>
              </a:rPr>
              <a:t/>
            </a:r>
            <a:br>
              <a:rPr lang="en">
                <a:latin typeface="Calibri" pitchFamily="34" charset="0"/>
                <a:cs typeface="Calibri" pitchFamily="34" charset="0"/>
              </a:rPr>
            </a:br>
            <a:r>
              <a:rPr lang="en-US">
                <a:latin typeface="Calibri" pitchFamily="34" charset="0"/>
                <a:cs typeface="Calibri" pitchFamily="34" charset="0"/>
              </a:rPr>
              <a:t>MÔ TẢ DỰ ÁN </a:t>
            </a:r>
            <a:endParaRPr>
              <a:latin typeface="Calibri" pitchFamily="34" charset="0"/>
              <a:cs typeface="Calibri" pitchFamily="34" charset="0"/>
            </a:endParaRPr>
          </a:p>
        </p:txBody>
      </p:sp>
      <p:sp>
        <p:nvSpPr>
          <p:cNvPr id="148" name="Google Shape;148;p16"/>
          <p:cNvSpPr txBox="1"/>
          <p:nvPr/>
        </p:nvSpPr>
        <p:spPr>
          <a:xfrm>
            <a:off x="0" y="1360600"/>
            <a:ext cx="4628400" cy="3818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0000" kern="0">
                <a:solidFill>
                  <a:srgbClr val="18637B"/>
                </a:solidFill>
                <a:latin typeface="Roboto Slab"/>
                <a:ea typeface="Roboto Slab"/>
                <a:cs typeface="Roboto Slab"/>
                <a:sym typeface="Roboto Slab"/>
              </a:rPr>
              <a:t>3</a:t>
            </a:r>
            <a:endParaRPr sz="20000" kern="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68067" y="5676650"/>
            <a:ext cx="465600" cy="324000"/>
          </a:xfrm>
          <a:prstGeom prst="rect">
            <a:avLst/>
          </a:prstGeom>
        </p:spPr>
        <p:txBody>
          <a:bodyPr spcFirstLastPara="1" wrap="square" lIns="91425" tIns="91425" rIns="91425" bIns="91425" anchor="t" anchorCtr="0">
            <a:noAutofit/>
          </a:bodyPr>
          <a:lstStyle/>
          <a:p>
            <a:fld id="{00000000-1234-1234-1234-123412341234}" type="slidenum">
              <a:rPr lang="en"/>
              <a:pPr/>
              <a:t>7</a:t>
            </a:fld>
            <a:endParaRPr/>
          </a:p>
        </p:txBody>
      </p:sp>
    </p:spTree>
    <p:extLst>
      <p:ext uri="{BB962C8B-B14F-4D97-AF65-F5344CB8AC3E}">
        <p14:creationId xmlns:p14="http://schemas.microsoft.com/office/powerpoint/2010/main" val="415090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gray">
          <a:xfrm>
            <a:off x="304800" y="381000"/>
            <a:ext cx="88392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r>
              <a:rPr lang="en-US" sz="3600">
                <a:latin typeface="Calibri" pitchFamily="34" charset="0"/>
                <a:cs typeface="Calibri" pitchFamily="34" charset="0"/>
              </a:rPr>
              <a:t>VỊ TRÍ DỰ ÁN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11582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0426" y="1219200"/>
            <a:ext cx="6968574" cy="369332"/>
          </a:xfrm>
          <a:prstGeom prst="rect">
            <a:avLst/>
          </a:prstGeom>
          <a:solidFill>
            <a:schemeClr val="accent1"/>
          </a:solidFill>
        </p:spPr>
        <p:txBody>
          <a:bodyPr wrap="none" rtlCol="0">
            <a:spAutoFit/>
          </a:bodyPr>
          <a:lstStyle/>
          <a:p>
            <a:r>
              <a:rPr lang="nl-NL" b="1">
                <a:solidFill>
                  <a:srgbClr val="000000"/>
                </a:solidFill>
              </a:rPr>
              <a:t>Dự án nằm tại </a:t>
            </a:r>
            <a:r>
              <a:rPr lang="vi-VN" b="1">
                <a:solidFill>
                  <a:srgbClr val="000000"/>
                </a:solidFill>
              </a:rPr>
              <a:t>xã Hòa Phong, thị xã Mỹ Hào, tỉnh Hưng Yên</a:t>
            </a:r>
            <a:r>
              <a:rPr lang="nl-NL" b="1">
                <a:solidFill>
                  <a:srgbClr val="000000"/>
                </a:solidFill>
              </a:rPr>
              <a:t>. </a:t>
            </a:r>
            <a:endParaRPr lang="en-US" b="1">
              <a:solidFill>
                <a:srgbClr val="000000"/>
              </a:solidFill>
            </a:endParaRPr>
          </a:p>
        </p:txBody>
      </p:sp>
    </p:spTree>
    <p:extLst>
      <p:ext uri="{BB962C8B-B14F-4D97-AF65-F5344CB8AC3E}">
        <p14:creationId xmlns:p14="http://schemas.microsoft.com/office/powerpoint/2010/main" val="41630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11582400" cy="5257800"/>
          </a:xfrm>
          <a:prstGeom prst="rect">
            <a:avLst/>
          </a:prstGeom>
        </p:spPr>
      </p:pic>
      <p:sp>
        <p:nvSpPr>
          <p:cNvPr id="2" name="Title 1"/>
          <p:cNvSpPr>
            <a:spLocks noGrp="1"/>
          </p:cNvSpPr>
          <p:nvPr>
            <p:ph type="title"/>
          </p:nvPr>
        </p:nvSpPr>
        <p:spPr>
          <a:xfrm>
            <a:off x="3124200" y="381000"/>
            <a:ext cx="6019800" cy="533400"/>
          </a:xfrm>
        </p:spPr>
        <p:txBody>
          <a:bodyPr>
            <a:noAutofit/>
          </a:bodyPr>
          <a:lstStyle/>
          <a:p>
            <a:pPr algn="ctr"/>
            <a:r>
              <a:rPr lang="en-US" sz="3600" b="1">
                <a:latin typeface="Calibri" pitchFamily="34" charset="0"/>
                <a:cs typeface="Calibri" pitchFamily="34" charset="0"/>
              </a:rPr>
              <a:t>VỊ TRÍ DỰ ÁN</a:t>
            </a:r>
          </a:p>
        </p:txBody>
      </p:sp>
      <p:sp>
        <p:nvSpPr>
          <p:cNvPr id="4" name="Slide Number Placeholder 3"/>
          <p:cNvSpPr>
            <a:spLocks noGrp="1"/>
          </p:cNvSpPr>
          <p:nvPr>
            <p:ph type="sldNum" sz="quarter" idx="12"/>
          </p:nvPr>
        </p:nvSpPr>
        <p:spPr/>
        <p:txBody>
          <a:bodyPr/>
          <a:lstStyle/>
          <a:p>
            <a:fld id="{D348BEE7-BC15-47F3-AAC4-78DF6725A704}" type="slidenum">
              <a:rPr lang="ru-RU" smtClean="0"/>
              <a:pPr/>
              <a:t>9</a:t>
            </a:fld>
            <a:endParaRPr lang="ru-RU"/>
          </a:p>
        </p:txBody>
      </p:sp>
      <p:sp>
        <p:nvSpPr>
          <p:cNvPr id="23" name="Rectangle 22"/>
          <p:cNvSpPr/>
          <p:nvPr/>
        </p:nvSpPr>
        <p:spPr>
          <a:xfrm>
            <a:off x="5334000" y="2417058"/>
            <a:ext cx="3352800" cy="523220"/>
          </a:xfrm>
          <a:prstGeom prst="rect">
            <a:avLst/>
          </a:prstGeom>
          <a:blipFill>
            <a:blip r:embed="rId3"/>
            <a:tile tx="0" ty="0" sx="100000" sy="100000" flip="none" algn="tl"/>
          </a:blipFill>
        </p:spPr>
        <p:txBody>
          <a:bodyPr wrap="square">
            <a:spAutoFit/>
          </a:bodyPr>
          <a:lstStyle/>
          <a:p>
            <a:pPr algn="ctr"/>
            <a:r>
              <a:rPr lang="vi-VN" sz="1400" b="1">
                <a:solidFill>
                  <a:srgbClr val="FF0000"/>
                </a:solidFill>
              </a:rPr>
              <a:t>Phía Bắc: giáp đường trục trung tâm thị xã Mỹ Hào</a:t>
            </a:r>
          </a:p>
        </p:txBody>
      </p:sp>
      <p:sp>
        <p:nvSpPr>
          <p:cNvPr id="25" name="Rectangle 24"/>
          <p:cNvSpPr/>
          <p:nvPr/>
        </p:nvSpPr>
        <p:spPr>
          <a:xfrm>
            <a:off x="4343400" y="3276600"/>
            <a:ext cx="1392511" cy="738664"/>
          </a:xfrm>
          <a:prstGeom prst="rect">
            <a:avLst/>
          </a:prstGeom>
          <a:blipFill>
            <a:blip r:embed="rId3"/>
            <a:tile tx="0" ty="0" sx="100000" sy="100000" flip="none" algn="tl"/>
          </a:blipFill>
        </p:spPr>
        <p:txBody>
          <a:bodyPr wrap="square">
            <a:spAutoFit/>
          </a:bodyPr>
          <a:lstStyle/>
          <a:p>
            <a:pPr algn="ctr"/>
            <a:r>
              <a:rPr lang="vi-VN" sz="1400" b="1">
                <a:solidFill>
                  <a:srgbClr val="FF0000"/>
                </a:solidFill>
              </a:rPr>
              <a:t>Phía Tây: </a:t>
            </a:r>
            <a:r>
              <a:rPr lang="en-US" sz="1400" b="1">
                <a:solidFill>
                  <a:srgbClr val="FF0000"/>
                </a:solidFill>
              </a:rPr>
              <a:t> Giáp kênh tiêu T12</a:t>
            </a:r>
            <a:endParaRPr lang="vi-VN" sz="1400" b="1">
              <a:solidFill>
                <a:srgbClr val="FF0000"/>
              </a:solidFill>
            </a:endParaRPr>
          </a:p>
        </p:txBody>
      </p:sp>
      <p:sp>
        <p:nvSpPr>
          <p:cNvPr id="26" name="Rectangle 25"/>
          <p:cNvSpPr/>
          <p:nvPr/>
        </p:nvSpPr>
        <p:spPr>
          <a:xfrm>
            <a:off x="5756693" y="4495800"/>
            <a:ext cx="1828800" cy="738664"/>
          </a:xfrm>
          <a:prstGeom prst="rect">
            <a:avLst/>
          </a:prstGeom>
          <a:blipFill>
            <a:blip r:embed="rId3"/>
            <a:tile tx="0" ty="0" sx="100000" sy="100000" flip="none" algn="tl"/>
          </a:blipFill>
        </p:spPr>
        <p:txBody>
          <a:bodyPr wrap="square">
            <a:spAutoFit/>
          </a:bodyPr>
          <a:lstStyle/>
          <a:p>
            <a:pPr algn="ctr"/>
            <a:r>
              <a:rPr lang="vi-VN" sz="1400" b="1">
                <a:solidFill>
                  <a:srgbClr val="FF0000"/>
                </a:solidFill>
              </a:rPr>
              <a:t>Phía </a:t>
            </a:r>
            <a:r>
              <a:rPr lang="en-US" sz="1400" b="1">
                <a:solidFill>
                  <a:srgbClr val="FF0000"/>
                </a:solidFill>
              </a:rPr>
              <a:t>Nam</a:t>
            </a:r>
            <a:r>
              <a:rPr lang="vi-VN" sz="1400" b="1">
                <a:solidFill>
                  <a:srgbClr val="FF0000"/>
                </a:solidFill>
              </a:rPr>
              <a:t>: giáp đất canh tác và khu dân cư hiện có</a:t>
            </a:r>
          </a:p>
        </p:txBody>
      </p:sp>
      <p:sp>
        <p:nvSpPr>
          <p:cNvPr id="24" name="Rectangle 23"/>
          <p:cNvSpPr/>
          <p:nvPr/>
        </p:nvSpPr>
        <p:spPr>
          <a:xfrm>
            <a:off x="7904018" y="3276600"/>
            <a:ext cx="1828800" cy="954107"/>
          </a:xfrm>
          <a:prstGeom prst="rect">
            <a:avLst/>
          </a:prstGeom>
          <a:blipFill>
            <a:blip r:embed="rId3"/>
            <a:tile tx="0" ty="0" sx="100000" sy="100000" flip="none" algn="tl"/>
          </a:blipFill>
        </p:spPr>
        <p:txBody>
          <a:bodyPr wrap="square">
            <a:spAutoFit/>
          </a:bodyPr>
          <a:lstStyle/>
          <a:p>
            <a:pPr algn="ctr"/>
            <a:r>
              <a:rPr lang="vi-VN" sz="1400" b="1">
                <a:solidFill>
                  <a:srgbClr val="FF0000"/>
                </a:solidFill>
              </a:rPr>
              <a:t>Phía </a:t>
            </a:r>
            <a:r>
              <a:rPr lang="en-US" sz="1400" b="1" err="1">
                <a:solidFill>
                  <a:srgbClr val="FF0000"/>
                </a:solidFill>
              </a:rPr>
              <a:t>Đông</a:t>
            </a:r>
            <a:r>
              <a:rPr lang="vi-VN" sz="1400" b="1">
                <a:solidFill>
                  <a:srgbClr val="FF0000"/>
                </a:solidFill>
              </a:rPr>
              <a:t>: giáp đất canh tác (QH khu trung tâm xã Hòa Phong</a:t>
            </a:r>
            <a:r>
              <a:rPr lang="en-US" sz="1400" b="1">
                <a:solidFill>
                  <a:srgbClr val="FF0000"/>
                </a:solidFill>
              </a:rPr>
              <a:t>)</a:t>
            </a:r>
            <a:endParaRPr lang="vi-VN" sz="1400" b="1">
              <a:solidFill>
                <a:srgbClr val="FF0000"/>
              </a:solidFill>
            </a:endParaRPr>
          </a:p>
        </p:txBody>
      </p:sp>
    </p:spTree>
    <p:extLst>
      <p:ext uri="{BB962C8B-B14F-4D97-AF65-F5344CB8AC3E}">
        <p14:creationId xmlns:p14="http://schemas.microsoft.com/office/powerpoint/2010/main" val="35262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4" grpId="0" animBg="1"/>
    </p:bldLst>
  </p:timing>
</p:sld>
</file>

<file path=ppt/theme/theme1.xml><?xml version="1.0" encoding="utf-8"?>
<a:theme xmlns:a="http://schemas.openxmlformats.org/drawingml/2006/main" name="574TGp_natural_light_ani">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9039</TotalTime>
  <Words>1457</Words>
  <Application>Microsoft Office PowerPoint</Application>
  <PresentationFormat>Widescreen</PresentationFormat>
  <Paragraphs>229</Paragraphs>
  <Slides>21</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 Black</vt:lpstr>
      <vt:lpstr>Calibri</vt:lpstr>
      <vt:lpstr>Calibri </vt:lpstr>
      <vt:lpstr>Californian FB</vt:lpstr>
      <vt:lpstr>Cambria Math</vt:lpstr>
      <vt:lpstr>Roboto Slab</vt:lpstr>
      <vt:lpstr>Tahoma</vt:lpstr>
      <vt:lpstr>Times</vt:lpstr>
      <vt:lpstr>Times New Roman</vt:lpstr>
      <vt:lpstr>Wingdings</vt:lpstr>
      <vt:lpstr>574TGp_natural_light_ani</vt:lpstr>
      <vt:lpstr>PowerPoint Presentation</vt:lpstr>
      <vt:lpstr>PowerPoint Presentation</vt:lpstr>
      <vt:lpstr>GIỚI THIỆU DỰ ÁN</vt:lpstr>
      <vt:lpstr>PowerPoint Presentation</vt:lpstr>
      <vt:lpstr> CÁC VĂN BẢN PHÁP LÝ</vt:lpstr>
      <vt:lpstr>PowerPoint Presentation</vt:lpstr>
      <vt:lpstr> MÔ TẢ DỰ ÁN </vt:lpstr>
      <vt:lpstr>PowerPoint Presentation</vt:lpstr>
      <vt:lpstr>VỊ TRÍ DỰ ÁN</vt:lpstr>
      <vt:lpstr>PowerPoint Presentation</vt:lpstr>
      <vt:lpstr>PowerPoint Presentation</vt:lpstr>
      <vt:lpstr>PowerPoint Presentation</vt:lpstr>
      <vt:lpstr>PowerPoint Presentation</vt:lpstr>
      <vt:lpstr>CÁC VĂN BẢN PHÁP LÝ KHÁC</vt:lpstr>
      <vt:lpstr>PowerPoint Presentation</vt:lpstr>
      <vt:lpstr>PowerPoint Presentation</vt:lpstr>
      <vt:lpstr>HỒ SƠ LIÊN QUAN  ĐỀN BÙ, GIẢI PHÓNG MẶT BẰNG </vt:lpstr>
      <vt:lpstr>PowerPoint Presentation</vt:lpstr>
      <vt:lpstr>PowerPoint Presentation</vt:lpstr>
      <vt:lpstr>PHẦN LIÊN QUAN CHUYÊN MÔN</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LaiHung</dc:creator>
  <cp:lastModifiedBy>admin</cp:lastModifiedBy>
  <cp:revision>712</cp:revision>
  <dcterms:created xsi:type="dcterms:W3CDTF">2019-06-28T09:03:55Z</dcterms:created>
  <dcterms:modified xsi:type="dcterms:W3CDTF">2024-09-25T03:29:24Z</dcterms:modified>
</cp:coreProperties>
</file>